
<file path=[Content_Types].xml><?xml version="1.0" encoding="utf-8"?>
<Types xmlns="http://schemas.openxmlformats.org/package/2006/content-types">
  <Default Extension="bin"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bin" ContentType="image/gif"/>
  <Override PartName="/ppt/media/image3.bin" ContentType="image/jpg"/>
  <Override PartName="/ppt/media/image4.bin" ContentType="image/jpg"/>
  <Override PartName="/ppt/media/image6.bin" ContentType="image/jpg"/>
  <Override PartName="/ppt/media/image9.bin" ContentType="image/jpg"/>
  <Override PartName="/ppt/media/image10.bin" ContentType="image/jpg"/>
  <Override PartName="/ppt/media/image11.bin" ContentType="image/jpg"/>
  <Override PartName="/ppt/media/image12.bin" ContentType="image/jpg"/>
  <Override PartName="/ppt/media/image13.bin" ContentType="image/jpg"/>
  <Override PartName="/ppt/media/image15.bin" ContentType="image/jpg"/>
  <Override PartName="/ppt/media/image16.bin" ContentType="image/jpg"/>
  <Override PartName="/ppt/media/image20.bin" ContentType="image/jpg"/>
  <Override PartName="/ppt/media/image22.bin" ContentType="image/jpg"/>
  <Override PartName="/ppt/media/image23.bin" ContentType="image/jpg"/>
  <Override PartName="/ppt/media/image24.bin" ContentType="image/jpg"/>
  <Override PartName="/ppt/media/image25.bin" ContentType="image/jpg"/>
  <Override PartName="/ppt/media/image27.bin" ContentType="image/jpg"/>
  <Override PartName="/ppt/media/image30.bin" ContentType="image/jpg"/>
  <Override PartName="/ppt/media/image31.bin" ContentType="image/jpg"/>
  <Override PartName="/ppt/media/image32.bin" ContentType="image/jpg"/>
  <Override PartName="/ppt/media/image33.bin" ContentType="image/jpg"/>
  <Override PartName="/ppt/media/image34.bin" ContentType="image/jpg"/>
  <Override PartName="/ppt/media/image35.bin" ContentType="image/jpg"/>
  <Override PartName="/ppt/media/image36.bin" ContentType="image/jpg"/>
  <Override PartName="/ppt/media/image37.bin" ContentType="image/jpg"/>
  <Override PartName="/ppt/media/image40.bin" ContentType="image/jpg"/>
  <Override PartName="/ppt/media/image41.bin" ContentType="image/jpg"/>
  <Override PartName="/ppt/media/image42.bin" ContentType="image/jpg"/>
  <Override PartName="/ppt/media/image43.bin" ContentType="image/jpg"/>
  <Override PartName="/ppt/media/image44.bin" ContentType="image/jpg"/>
  <Override PartName="/ppt/media/image45.bin" ContentType="image/jpg"/>
  <Override PartName="/ppt/media/image46.bin" ContentType="image/jpg"/>
  <Override PartName="/ppt/media/image47.bin" ContentType="image/jpg"/>
  <Override PartName="/ppt/media/image48.bin" ContentType="image/jpg"/>
  <Override PartName="/ppt/media/image49.bin" ContentType="image/jpg"/>
  <Override PartName="/ppt/media/image53.bin" ContentType="image/jpg"/>
  <Override PartName="/ppt/media/image54.bin" ContentType="image/jpg"/>
  <Override PartName="/ppt/media/image55.bin" ContentType="image/jpg"/>
  <Override PartName="/ppt/media/image56.bin" ContentType="image/jpg"/>
  <Override PartName="/ppt/media/image58.bin"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66" r:id="rId3"/>
    <p:sldId id="273" r:id="rId4"/>
    <p:sldId id="277" r:id="rId5"/>
    <p:sldId id="288" r:id="rId6"/>
    <p:sldId id="294" r:id="rId7"/>
    <p:sldId id="301" r:id="rId8"/>
    <p:sldId id="308" r:id="rId9"/>
    <p:sldId id="320" r:id="rId10"/>
    <p:sldId id="337" r:id="rId11"/>
    <p:sldId id="349" r:id="rId12"/>
    <p:sldId id="358" r:id="rId13"/>
    <p:sldId id="362" r:id="rId14"/>
    <p:sldId id="367" r:id="rId15"/>
    <p:sldId id="372" r:id="rId16"/>
    <p:sldId id="382" r:id="rId17"/>
    <p:sldId id="404" r:id="rId18"/>
    <p:sldId id="971" r:id="rId19"/>
    <p:sldId id="419" r:id="rId20"/>
    <p:sldId id="425" r:id="rId21"/>
    <p:sldId id="431" r:id="rId22"/>
    <p:sldId id="435" r:id="rId23"/>
    <p:sldId id="972" r:id="rId24"/>
    <p:sldId id="973" r:id="rId25"/>
    <p:sldId id="459" r:id="rId26"/>
    <p:sldId id="464" r:id="rId27"/>
    <p:sldId id="974" r:id="rId28"/>
    <p:sldId id="483" r:id="rId29"/>
    <p:sldId id="975" r:id="rId30"/>
    <p:sldId id="501" r:id="rId31"/>
    <p:sldId id="507" r:id="rId32"/>
    <p:sldId id="976" r:id="rId33"/>
    <p:sldId id="527" r:id="rId34"/>
    <p:sldId id="532" r:id="rId35"/>
    <p:sldId id="537" r:id="rId36"/>
    <p:sldId id="977" r:id="rId37"/>
    <p:sldId id="553" r:id="rId38"/>
    <p:sldId id="559" r:id="rId39"/>
    <p:sldId id="563" r:id="rId40"/>
    <p:sldId id="978" r:id="rId41"/>
    <p:sldId id="586" r:id="rId42"/>
    <p:sldId id="591" r:id="rId43"/>
    <p:sldId id="979" r:id="rId44"/>
    <p:sldId id="603" r:id="rId45"/>
    <p:sldId id="617" r:id="rId46"/>
    <p:sldId id="980" r:id="rId47"/>
    <p:sldId id="644" r:id="rId48"/>
    <p:sldId id="651" r:id="rId49"/>
    <p:sldId id="656" r:id="rId50"/>
    <p:sldId id="661" r:id="rId51"/>
    <p:sldId id="666" r:id="rId52"/>
    <p:sldId id="981" r:id="rId53"/>
    <p:sldId id="708" r:id="rId54"/>
    <p:sldId id="714" r:id="rId55"/>
    <p:sldId id="719" r:id="rId56"/>
    <p:sldId id="724" r:id="rId57"/>
    <p:sldId id="982" r:id="rId58"/>
    <p:sldId id="751" r:id="rId59"/>
    <p:sldId id="756" r:id="rId60"/>
    <p:sldId id="983" r:id="rId61"/>
    <p:sldId id="984" r:id="rId62"/>
    <p:sldId id="985" r:id="rId63"/>
    <p:sldId id="806" r:id="rId64"/>
    <p:sldId id="993" r:id="rId65"/>
    <p:sldId id="994" r:id="rId66"/>
    <p:sldId id="995" r:id="rId67"/>
    <p:sldId id="812" r:id="rId68"/>
    <p:sldId id="837" r:id="rId69"/>
    <p:sldId id="990" r:id="rId70"/>
    <p:sldId id="991" r:id="rId71"/>
    <p:sldId id="992" r:id="rId72"/>
    <p:sldId id="818" r:id="rId73"/>
    <p:sldId id="989" r:id="rId74"/>
    <p:sldId id="824" r:id="rId75"/>
    <p:sldId id="830" r:id="rId76"/>
    <p:sldId id="841" r:id="rId77"/>
    <p:sldId id="845" r:id="rId78"/>
    <p:sldId id="850" r:id="rId79"/>
    <p:sldId id="856" r:id="rId80"/>
    <p:sldId id="986" r:id="rId81"/>
    <p:sldId id="885" r:id="rId82"/>
    <p:sldId id="890" r:id="rId83"/>
    <p:sldId id="896" r:id="rId84"/>
    <p:sldId id="903" r:id="rId85"/>
    <p:sldId id="909" r:id="rId86"/>
    <p:sldId id="987" r:id="rId87"/>
    <p:sldId id="938" r:id="rId88"/>
    <p:sldId id="943" r:id="rId89"/>
    <p:sldId id="948" r:id="rId90"/>
    <p:sldId id="951" r:id="rId91"/>
    <p:sldId id="956" r:id="rId92"/>
    <p:sldId id="988" r:id="rId93"/>
    <p:sldId id="970" r:id="rId94"/>
  </p:sldIdLst>
  <p:sldSz cx="7620000" cy="5715000"/>
  <p:notesSz cx="6858000" cy="9144000"/>
  <p:embeddedFontLst>
    <p:embeddedFont>
      <p:font typeface="Lobster Two" panose="02000506000000020003" pitchFamily="2" charset="0"/>
      <p:bold r:id="rId95"/>
      <p:italic r:id="rId96"/>
      <p:boldItalic r:id="rId97"/>
    </p:embeddedFont>
    <p:embeddedFont>
      <p:font typeface="Franklin Gothic Demi Cond" panose="020B0706030402020204" pitchFamily="34" charset="0"/>
      <p:regular r:id="rId98"/>
    </p:embeddedFont>
    <p:embeddedFont>
      <p:font typeface="Calibri" panose="020F0502020204030204" pitchFamily="34" charset="0"/>
      <p:regular r:id="rId99"/>
      <p:bold r:id="rId100"/>
      <p:italic r:id="rId101"/>
      <p:boldItalic r:id="rId102"/>
    </p:embeddedFont>
    <p:embeddedFont>
      <p:font typeface="Impact" panose="020B0806030902050204" pitchFamily="34" charset="0"/>
      <p:regular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B359"/>
    <a:srgbClr val="F48B18"/>
    <a:srgbClr val="EE2D2D"/>
    <a:srgbClr val="B81414"/>
    <a:srgbClr val="C614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834" y="-96"/>
      </p:cViewPr>
      <p:guideLst>
        <p:guide orient="horz" pos="2712"/>
        <p:guide pos="240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EE85F6-1ED5-45A6-94B2-EEF3BC0F9FE3}" type="datetimeFigureOut">
              <a:rPr lang="en-US" smtClean="0"/>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EE85F6-1ED5-45A6-94B2-EEF3BC0F9FE3}" type="datetimeFigureOut">
              <a:rPr lang="en-US" smtClean="0"/>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EE85F6-1ED5-45A6-94B2-EEF3BC0F9FE3}" type="datetimeFigureOut">
              <a:rPr lang="en-US" smtClean="0"/>
              <a:t>9/16/2014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EE85F6-1ED5-45A6-94B2-EEF3BC0F9FE3}" type="datetimeFigureOut">
              <a:rPr lang="en-US" smtClean="0"/>
              <a:t>9/16/2014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E85F6-1ED5-45A6-94B2-EEF3BC0F9FE3}" type="datetimeFigureOut">
              <a:rPr lang="en-US" smtClean="0"/>
              <a:t>9/16/2014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E85F6-1ED5-45A6-94B2-EEF3BC0F9FE3}" type="datetimeFigureOut">
              <a:rPr lang="en-US" smtClean="0"/>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E85F6-1ED5-45A6-94B2-EEF3BC0F9FE3}" type="datetimeFigureOut">
              <a:rPr lang="en-US" smtClean="0"/>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E85F6-1ED5-45A6-94B2-EEF3BC0F9FE3}" type="datetimeFigureOut">
              <a:rPr lang="en-US" smtClean="0"/>
              <a:t>9/16/2014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BC6D1-944B-43E0-8A0C-9CBA9329B3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bin"/><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image" Target="../media/image10.bin"/><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bin"/><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bin"/><Relationship Id="rId2" Type="http://schemas.openxmlformats.org/officeDocument/2006/relationships/image" Target="../media/image14.bin"/><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bin"/><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bin"/><Relationship Id="rId2" Type="http://schemas.openxmlformats.org/officeDocument/2006/relationships/image" Target="../media/image16.bin"/><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bin"/><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bin"/><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bin"/><Relationship Id="rId2" Type="http://schemas.openxmlformats.org/officeDocument/2006/relationships/image" Target="../media/image21.bin"/><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bin"/><Relationship Id="rId2" Type="http://schemas.openxmlformats.org/officeDocument/2006/relationships/image" Target="../media/image23.bin"/><Relationship Id="rId1" Type="http://schemas.openxmlformats.org/officeDocument/2006/relationships/slideLayout" Target="../slideLayouts/slideLayout7.xml"/><Relationship Id="rId4" Type="http://schemas.openxmlformats.org/officeDocument/2006/relationships/image" Target="../media/image25.bin"/></Relationships>
</file>

<file path=ppt/slides/_rels/slide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bin"/><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46.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bin"/><Relationship Id="rId2" Type="http://schemas.openxmlformats.org/officeDocument/2006/relationships/image" Target="../media/image30.bin"/><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bin"/><Relationship Id="rId2" Type="http://schemas.openxmlformats.org/officeDocument/2006/relationships/image" Target="../media/image32.bin"/><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bin"/><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bin"/><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bin"/><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7.bin"/><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8.bin"/><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9.bin"/><Relationship Id="rId2" Type="http://schemas.openxmlformats.org/officeDocument/2006/relationships/image" Target="../media/image38.bin"/><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8.bin"/><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0.bin"/><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1.bin"/><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bin"/><Relationship Id="rId2" Type="http://schemas.openxmlformats.org/officeDocument/2006/relationships/image" Target="../media/image4.bin"/><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2.bin"/><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3.bin"/><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4.bin"/><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5.bin"/><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7.bin"/><Relationship Id="rId2" Type="http://schemas.openxmlformats.org/officeDocument/2006/relationships/image" Target="../media/image46.bin"/><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9.bin"/><Relationship Id="rId2" Type="http://schemas.openxmlformats.org/officeDocument/2006/relationships/image" Target="../media/image48.bin"/><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0.bin"/><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3.bin"/><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5.bin"/><Relationship Id="rId2" Type="http://schemas.openxmlformats.org/officeDocument/2006/relationships/image" Target="../media/image54.bin"/><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6.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8.bin"/><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bin"/><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2" name="Rectangle 1"/>
          <p:cNvSpPr/>
          <p:nvPr/>
        </p:nvSpPr>
        <p:spPr>
          <a:xfrm rot="-240000">
            <a:off x="-104775" y="266700"/>
            <a:ext cx="8105775" cy="1566862"/>
          </a:xfrm>
          <a:prstGeom prst="rect">
            <a:avLst/>
          </a:prstGeom>
          <a:solidFill>
            <a:srgbClr val="F48B1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ounded Rectangle 20"/>
          <p:cNvSpPr/>
          <p:nvPr/>
        </p:nvSpPr>
        <p:spPr>
          <a:xfrm>
            <a:off x="1533525" y="2771775"/>
            <a:ext cx="5581650" cy="2266950"/>
          </a:xfrm>
          <a:prstGeom prst="roundRect">
            <a:avLst/>
          </a:prstGeom>
          <a:solidFill>
            <a:srgbClr val="E6E6E6"/>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260" name="Title 10"/>
          <p:cNvSpPr txBox="1"/>
          <p:nvPr/>
        </p:nvSpPr>
        <p:spPr>
          <a:xfrm rot="-240000">
            <a:off x="92936" y="161924"/>
            <a:ext cx="6076950" cy="1876425"/>
          </a:xfrm>
          <a:prstGeom prst="rect">
            <a:avLst/>
          </a:prstGeom>
          <a:effectLst>
            <a:outerShdw blurRad="50800" dist="38100" dir="2700000" algn="tl" rotWithShape="0">
              <a:srgbClr val="000000">
                <a:alpha val="65882"/>
              </a:srgbClr>
            </a:outerShdw>
          </a:effectLst>
        </p:spPr>
        <p:txBody>
          <a:bodyPr wrap="square" rtlCol="0" anchor="ctr">
            <a:spAutoFit/>
          </a:bodyPr>
          <a:lstStyle/>
          <a:p>
            <a:pPr algn="r"/>
            <a:r>
              <a:rPr lang="en-US" sz="3975" b="0" i="0" u="none" spc="0" dirty="0" smtClean="0">
                <a:solidFill>
                  <a:srgbClr val="FFFFFF"/>
                </a:solidFill>
                <a:latin typeface="Impact"/>
              </a:rPr>
              <a:t>What insurance does an </a:t>
            </a:r>
            <a:r>
              <a:rPr lang="en-US" sz="4350" b="0" i="0" u="none" spc="0" dirty="0" smtClean="0">
                <a:solidFill>
                  <a:srgbClr val="FFFFFF"/>
                </a:solidFill>
                <a:latin typeface="Impact"/>
              </a:rPr>
              <a:t>event planner need</a:t>
            </a:r>
            <a:r>
              <a:rPr lang="en-US" sz="3975" b="0" i="0" u="none" spc="0" dirty="0" smtClean="0">
                <a:solidFill>
                  <a:srgbClr val="FFFFFF"/>
                </a:solidFill>
                <a:latin typeface="Impact"/>
              </a:rPr>
              <a:t> </a:t>
            </a:r>
          </a:p>
        </p:txBody>
      </p:sp>
      <p:sp>
        <p:nvSpPr>
          <p:cNvPr id="261" name="Title 11"/>
          <p:cNvSpPr txBox="1"/>
          <p:nvPr/>
        </p:nvSpPr>
        <p:spPr>
          <a:xfrm rot="-240000">
            <a:off x="781052" y="1570151"/>
            <a:ext cx="6076950" cy="762000"/>
          </a:xfrm>
          <a:prstGeom prst="rect">
            <a:avLst/>
          </a:prstGeom>
          <a:effectLst/>
        </p:spPr>
        <p:txBody>
          <a:bodyPr wrap="square" rtlCol="0" anchor="ctr">
            <a:spAutoFit/>
          </a:bodyPr>
          <a:lstStyle/>
          <a:p>
            <a:pPr algn="l"/>
            <a:endParaRPr dirty="0"/>
          </a:p>
          <a:p>
            <a:pPr algn="ctr"/>
            <a:r>
              <a:rPr lang="en-US" sz="2700" b="0" i="0" u="none" spc="0" dirty="0" smtClean="0">
                <a:solidFill>
                  <a:srgbClr val="1F497D"/>
                </a:solidFill>
                <a:latin typeface="Impact"/>
              </a:rPr>
              <a:t>what does the customer need</a:t>
            </a:r>
          </a:p>
        </p:txBody>
      </p:sp>
      <p:sp>
        <p:nvSpPr>
          <p:cNvPr id="262" name="TextBox 2"/>
          <p:cNvSpPr txBox="1"/>
          <p:nvPr/>
        </p:nvSpPr>
        <p:spPr>
          <a:xfrm>
            <a:off x="533402" y="723900"/>
            <a:ext cx="962025" cy="2092881"/>
          </a:xfrm>
          <a:prstGeom prst="rect">
            <a:avLst/>
          </a:prstGeom>
          <a:effectLst/>
        </p:spPr>
        <p:txBody>
          <a:bodyPr wrap="square" rtlCol="0" anchor="t">
            <a:spAutoFit/>
          </a:bodyPr>
          <a:lstStyle/>
          <a:p>
            <a:pPr algn="l"/>
            <a:r>
              <a:rPr lang="en-US" sz="13000" b="0" i="0" u="none" spc="0" dirty="0" smtClean="0">
                <a:solidFill>
                  <a:srgbClr val="204A7E"/>
                </a:solidFill>
                <a:latin typeface="Impact"/>
              </a:rPr>
              <a:t>&amp;</a:t>
            </a:r>
          </a:p>
        </p:txBody>
      </p:sp>
      <p:sp>
        <p:nvSpPr>
          <p:cNvPr id="263" name="TextBox 3"/>
          <p:cNvSpPr txBox="1"/>
          <p:nvPr/>
        </p:nvSpPr>
        <p:spPr>
          <a:xfrm>
            <a:off x="6200775" y="-431792"/>
            <a:ext cx="962025" cy="3170099"/>
          </a:xfrm>
          <a:prstGeom prst="rect">
            <a:avLst/>
          </a:prstGeom>
          <a:effectLst/>
        </p:spPr>
        <p:txBody>
          <a:bodyPr wrap="square" rtlCol="0" anchor="t">
            <a:spAutoFit/>
          </a:bodyPr>
          <a:lstStyle/>
          <a:p>
            <a:pPr algn="l"/>
            <a:r>
              <a:rPr lang="en-US" sz="20000" b="1" i="0" u="none" spc="0" dirty="0" smtClean="0">
                <a:solidFill>
                  <a:srgbClr val="204A7E"/>
                </a:solidFill>
                <a:latin typeface="Lobster Two" panose="02000506000000020003" pitchFamily="2" charset="0"/>
              </a:rPr>
              <a:t>?</a:t>
            </a:r>
          </a:p>
        </p:txBody>
      </p:sp>
      <p:sp>
        <p:nvSpPr>
          <p:cNvPr id="264" name="TextBox 4"/>
          <p:cNvSpPr txBox="1"/>
          <p:nvPr/>
        </p:nvSpPr>
        <p:spPr>
          <a:xfrm>
            <a:off x="3590925" y="4105275"/>
            <a:ext cx="2857500" cy="190500"/>
          </a:xfrm>
          <a:prstGeom prst="rect">
            <a:avLst/>
          </a:prstGeom>
          <a:effectLst/>
        </p:spPr>
        <p:txBody>
          <a:bodyPr wrap="square" rtlCol="0" anchor="t">
            <a:spAutoFit/>
          </a:bodyPr>
          <a:lstStyle/>
          <a:p>
            <a:pPr algn="l"/>
            <a:endParaRPr/>
          </a:p>
        </p:txBody>
      </p:sp>
      <p:sp>
        <p:nvSpPr>
          <p:cNvPr id="265" name="TextBox 1"/>
          <p:cNvSpPr txBox="1"/>
          <p:nvPr/>
        </p:nvSpPr>
        <p:spPr>
          <a:xfrm>
            <a:off x="2019300" y="2838450"/>
            <a:ext cx="4838700" cy="2181225"/>
          </a:xfrm>
          <a:prstGeom prst="rect">
            <a:avLst/>
          </a:prstGeom>
          <a:effectLst/>
        </p:spPr>
        <p:txBody>
          <a:bodyPr wrap="square" rtlCol="0" anchor="t">
            <a:spAutoFit/>
          </a:bodyPr>
          <a:lstStyle/>
          <a:p>
            <a:pPr algn="l"/>
            <a:endParaRPr dirty="0"/>
          </a:p>
          <a:p>
            <a:pPr algn="l"/>
            <a:r>
              <a:rPr lang="en-US" sz="2325" b="0" i="0" u="none" spc="0" dirty="0" smtClean="0">
                <a:solidFill>
                  <a:srgbClr val="000000"/>
                </a:solidFill>
                <a:latin typeface="Nina Compressed"/>
              </a:rPr>
              <a:t>The </a:t>
            </a:r>
            <a:r>
              <a:rPr lang="en-US" sz="2325" b="0" i="0" u="none" spc="0" dirty="0" smtClean="0">
                <a:solidFill>
                  <a:srgbClr val="1F497D"/>
                </a:solidFill>
                <a:latin typeface="Impact"/>
              </a:rPr>
              <a:t>what</a:t>
            </a:r>
            <a:r>
              <a:rPr lang="en-US" sz="2325" b="0" i="0" u="none" spc="0" dirty="0" smtClean="0">
                <a:solidFill>
                  <a:srgbClr val="000000"/>
                </a:solidFill>
                <a:latin typeface="Nina Compressed"/>
              </a:rPr>
              <a:t> and </a:t>
            </a:r>
            <a:r>
              <a:rPr lang="en-US" sz="2325" b="0" i="0" u="none" spc="0" dirty="0" smtClean="0">
                <a:solidFill>
                  <a:srgbClr val="1F497D"/>
                </a:solidFill>
                <a:latin typeface="Impact"/>
              </a:rPr>
              <a:t>why</a:t>
            </a:r>
            <a:r>
              <a:rPr lang="en-US" sz="2325" b="0" i="0" u="none" spc="0" dirty="0" smtClean="0">
                <a:solidFill>
                  <a:srgbClr val="000000"/>
                </a:solidFill>
                <a:latin typeface="Nina Compressed"/>
              </a:rPr>
              <a:t> questions and answers about insurance exposures to </a:t>
            </a:r>
            <a:r>
              <a:rPr lang="en-US" sz="2325" b="0" i="0" u="none" spc="0" dirty="0" smtClean="0">
                <a:solidFill>
                  <a:srgbClr val="214B7F"/>
                </a:solidFill>
                <a:latin typeface="Impact"/>
              </a:rPr>
              <a:t>venues, </a:t>
            </a:r>
            <a:r>
              <a:rPr lang="en-US" sz="2325" b="0" i="0" u="none" spc="0" dirty="0" smtClean="0">
                <a:solidFill>
                  <a:srgbClr val="204A7E"/>
                </a:solidFill>
                <a:latin typeface="Impact"/>
              </a:rPr>
              <a:t>event planners</a:t>
            </a:r>
            <a:r>
              <a:rPr lang="en-US" sz="2325" b="0" i="0" u="none" spc="0" dirty="0" smtClean="0">
                <a:solidFill>
                  <a:srgbClr val="000000"/>
                </a:solidFill>
                <a:latin typeface="Nina Compressed"/>
              </a:rPr>
              <a:t>, and their </a:t>
            </a:r>
            <a:r>
              <a:rPr lang="en-US" sz="2325" b="0" i="0" u="none" spc="0" dirty="0" smtClean="0">
                <a:solidFill>
                  <a:srgbClr val="214B7F"/>
                </a:solidFill>
                <a:latin typeface="Impact"/>
              </a:rPr>
              <a:t>customers</a:t>
            </a:r>
            <a:r>
              <a:rPr lang="en-US" sz="2325" b="0" i="0" u="none" spc="0" dirty="0" smtClean="0">
                <a:solidFill>
                  <a:srgbClr val="000000"/>
                </a:solidFill>
                <a:latin typeface="Nina Compressed"/>
              </a:rPr>
              <a:t>.</a:t>
            </a:r>
          </a:p>
          <a:p>
            <a:pPr algn="l"/>
            <a:endParaRPr lang="en-US" sz="2325" b="0" i="0" u="none" spc="0" dirty="0" smtClean="0">
              <a:solidFill>
                <a:srgbClr val="000000"/>
              </a:solidFill>
              <a:latin typeface="Nina Compresse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60"/>
                                        </p:tgtEl>
                                        <p:attrNameLst>
                                          <p:attrName>style.visibility</p:attrName>
                                        </p:attrNameLst>
                                      </p:cBhvr>
                                      <p:to>
                                        <p:strVal val="visible"/>
                                      </p:to>
                                    </p:set>
                                    <p:anim calcmode="lin" valueType="num">
                                      <p:cBhvr additive="base">
                                        <p:cTn id="11" dur="500" fill="hold"/>
                                        <p:tgtEl>
                                          <p:spTgt spid="260"/>
                                        </p:tgtEl>
                                        <p:attrNameLst>
                                          <p:attrName>ppt_x</p:attrName>
                                        </p:attrNameLst>
                                      </p:cBhvr>
                                      <p:tavLst>
                                        <p:tav tm="0">
                                          <p:val>
                                            <p:strVal val="0-#ppt_w/2"/>
                                          </p:val>
                                        </p:tav>
                                        <p:tav tm="100000">
                                          <p:val>
                                            <p:strVal val="#ppt_x"/>
                                          </p:val>
                                        </p:tav>
                                      </p:tavLst>
                                    </p:anim>
                                    <p:anim calcmode="lin" valueType="num">
                                      <p:cBhvr additive="base">
                                        <p:cTn id="12" dur="500" fill="hold"/>
                                        <p:tgtEl>
                                          <p:spTgt spid="26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262"/>
                                        </p:tgtEl>
                                        <p:attrNameLst>
                                          <p:attrName>style.visibility</p:attrName>
                                        </p:attrNameLst>
                                      </p:cBhvr>
                                      <p:to>
                                        <p:strVal val="visible"/>
                                      </p:to>
                                    </p:set>
                                    <p:anim calcmode="lin" valueType="num">
                                      <p:cBhvr>
                                        <p:cTn id="16" dur="500" fill="hold"/>
                                        <p:tgtEl>
                                          <p:spTgt spid="262"/>
                                        </p:tgtEl>
                                        <p:attrNameLst>
                                          <p:attrName>ppt_w</p:attrName>
                                        </p:attrNameLst>
                                      </p:cBhvr>
                                      <p:tavLst>
                                        <p:tav tm="0">
                                          <p:val>
                                            <p:fltVal val="0"/>
                                          </p:val>
                                        </p:tav>
                                        <p:tav tm="100000">
                                          <p:val>
                                            <p:strVal val="#ppt_w"/>
                                          </p:val>
                                        </p:tav>
                                      </p:tavLst>
                                    </p:anim>
                                    <p:anim calcmode="lin" valueType="num">
                                      <p:cBhvr>
                                        <p:cTn id="17" dur="500" fill="hold"/>
                                        <p:tgtEl>
                                          <p:spTgt spid="262"/>
                                        </p:tgtEl>
                                        <p:attrNameLst>
                                          <p:attrName>ppt_h</p:attrName>
                                        </p:attrNameLst>
                                      </p:cBhvr>
                                      <p:tavLst>
                                        <p:tav tm="0">
                                          <p:val>
                                            <p:fltVal val="0"/>
                                          </p:val>
                                        </p:tav>
                                        <p:tav tm="100000">
                                          <p:val>
                                            <p:strVal val="#ppt_h"/>
                                          </p:val>
                                        </p:tav>
                                      </p:tavLst>
                                    </p:anim>
                                    <p:anim calcmode="lin" valueType="num">
                                      <p:cBhvr>
                                        <p:cTn id="18" dur="500" fill="hold"/>
                                        <p:tgtEl>
                                          <p:spTgt spid="262"/>
                                        </p:tgtEl>
                                        <p:attrNameLst>
                                          <p:attrName>style.rotation</p:attrName>
                                        </p:attrNameLst>
                                      </p:cBhvr>
                                      <p:tavLst>
                                        <p:tav tm="0">
                                          <p:val>
                                            <p:fltVal val="90"/>
                                          </p:val>
                                        </p:tav>
                                        <p:tav tm="100000">
                                          <p:val>
                                            <p:fltVal val="0"/>
                                          </p:val>
                                        </p:tav>
                                      </p:tavLst>
                                    </p:anim>
                                    <p:animEffect transition="in" filter="fade">
                                      <p:cBhvr>
                                        <p:cTn id="19" dur="500"/>
                                        <p:tgtEl>
                                          <p:spTgt spid="262"/>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61"/>
                                        </p:tgtEl>
                                        <p:attrNameLst>
                                          <p:attrName>style.visibility</p:attrName>
                                        </p:attrNameLst>
                                      </p:cBhvr>
                                      <p:to>
                                        <p:strVal val="visible"/>
                                      </p:to>
                                    </p:set>
                                    <p:animEffect transition="in" filter="wipe(left)">
                                      <p:cBhvr>
                                        <p:cTn id="23" dur="500"/>
                                        <p:tgtEl>
                                          <p:spTgt spid="261"/>
                                        </p:tgtEl>
                                      </p:cBhvr>
                                    </p:animEffect>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263"/>
                                        </p:tgtEl>
                                        <p:attrNameLst>
                                          <p:attrName>style.visibility</p:attrName>
                                        </p:attrNameLst>
                                      </p:cBhvr>
                                      <p:to>
                                        <p:strVal val="visible"/>
                                      </p:to>
                                    </p:set>
                                    <p:anim calcmode="lin" valueType="num">
                                      <p:cBhvr additive="base">
                                        <p:cTn id="27" dur="500" fill="hold"/>
                                        <p:tgtEl>
                                          <p:spTgt spid="263"/>
                                        </p:tgtEl>
                                        <p:attrNameLst>
                                          <p:attrName>ppt_x</p:attrName>
                                        </p:attrNameLst>
                                      </p:cBhvr>
                                      <p:tavLst>
                                        <p:tav tm="0">
                                          <p:val>
                                            <p:strVal val="#ppt_x"/>
                                          </p:val>
                                        </p:tav>
                                        <p:tav tm="100000">
                                          <p:val>
                                            <p:strVal val="#ppt_x"/>
                                          </p:val>
                                        </p:tav>
                                      </p:tavLst>
                                    </p:anim>
                                    <p:anim calcmode="lin" valueType="num">
                                      <p:cBhvr additive="base">
                                        <p:cTn id="28" dur="500" fill="hold"/>
                                        <p:tgtEl>
                                          <p:spTgt spid="263"/>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259"/>
                                        </p:tgtEl>
                                        <p:attrNameLst>
                                          <p:attrName>style.visibility</p:attrName>
                                        </p:attrNameLst>
                                      </p:cBhvr>
                                      <p:to>
                                        <p:strVal val="visible"/>
                                      </p:to>
                                    </p:set>
                                    <p:anim calcmode="lin" valueType="num">
                                      <p:cBhvr>
                                        <p:cTn id="32" dur="500" fill="hold"/>
                                        <p:tgtEl>
                                          <p:spTgt spid="259"/>
                                        </p:tgtEl>
                                        <p:attrNameLst>
                                          <p:attrName>ppt_w</p:attrName>
                                        </p:attrNameLst>
                                      </p:cBhvr>
                                      <p:tavLst>
                                        <p:tav tm="0">
                                          <p:val>
                                            <p:fltVal val="0"/>
                                          </p:val>
                                        </p:tav>
                                        <p:tav tm="100000">
                                          <p:val>
                                            <p:strVal val="#ppt_w"/>
                                          </p:val>
                                        </p:tav>
                                      </p:tavLst>
                                    </p:anim>
                                    <p:anim calcmode="lin" valueType="num">
                                      <p:cBhvr>
                                        <p:cTn id="33" dur="500" fill="hold"/>
                                        <p:tgtEl>
                                          <p:spTgt spid="259"/>
                                        </p:tgtEl>
                                        <p:attrNameLst>
                                          <p:attrName>ppt_h</p:attrName>
                                        </p:attrNameLst>
                                      </p:cBhvr>
                                      <p:tavLst>
                                        <p:tav tm="0">
                                          <p:val>
                                            <p:fltVal val="0"/>
                                          </p:val>
                                        </p:tav>
                                        <p:tav tm="100000">
                                          <p:val>
                                            <p:strVal val="#ppt_h"/>
                                          </p:val>
                                        </p:tav>
                                      </p:tavLst>
                                    </p:anim>
                                    <p:animEffect transition="in" filter="fade">
                                      <p:cBhvr>
                                        <p:cTn id="34" dur="500"/>
                                        <p:tgtEl>
                                          <p:spTgt spid="25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5"/>
                                        </p:tgtEl>
                                        <p:attrNameLst>
                                          <p:attrName>style.visibility</p:attrName>
                                        </p:attrNameLst>
                                      </p:cBhvr>
                                      <p:to>
                                        <p:strVal val="visible"/>
                                      </p:to>
                                    </p:set>
                                    <p:anim calcmode="lin" valueType="num">
                                      <p:cBhvr>
                                        <p:cTn id="37" dur="500" fill="hold"/>
                                        <p:tgtEl>
                                          <p:spTgt spid="265"/>
                                        </p:tgtEl>
                                        <p:attrNameLst>
                                          <p:attrName>ppt_w</p:attrName>
                                        </p:attrNameLst>
                                      </p:cBhvr>
                                      <p:tavLst>
                                        <p:tav tm="0">
                                          <p:val>
                                            <p:fltVal val="0"/>
                                          </p:val>
                                        </p:tav>
                                        <p:tav tm="100000">
                                          <p:val>
                                            <p:strVal val="#ppt_w"/>
                                          </p:val>
                                        </p:tav>
                                      </p:tavLst>
                                    </p:anim>
                                    <p:anim calcmode="lin" valueType="num">
                                      <p:cBhvr>
                                        <p:cTn id="38" dur="500" fill="hold"/>
                                        <p:tgtEl>
                                          <p:spTgt spid="265"/>
                                        </p:tgtEl>
                                        <p:attrNameLst>
                                          <p:attrName>ppt_h</p:attrName>
                                        </p:attrNameLst>
                                      </p:cBhvr>
                                      <p:tavLst>
                                        <p:tav tm="0">
                                          <p:val>
                                            <p:fltVal val="0"/>
                                          </p:val>
                                        </p:tav>
                                        <p:tav tm="100000">
                                          <p:val>
                                            <p:strVal val="#ppt_h"/>
                                          </p:val>
                                        </p:tav>
                                      </p:tavLst>
                                    </p:anim>
                                    <p:animEffect transition="in" filter="fade">
                                      <p:cBhvr>
                                        <p:cTn id="39" dur="5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9" grpId="0" animBg="1"/>
      <p:bldP spid="260" grpId="0"/>
      <p:bldP spid="261" grpId="0"/>
      <p:bldP spid="262" grpId="0"/>
      <p:bldP spid="263" grpId="0"/>
      <p:bldP spid="26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13" name="Rectangle 12"/>
          <p:cNvSpPr/>
          <p:nvPr/>
        </p:nvSpPr>
        <p:spPr>
          <a:xfrm rot="-180000">
            <a:off x="-609600" y="718816"/>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80000">
            <a:off x="-334841" y="78970"/>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339" name="Rounded Rectangle 12"/>
          <p:cNvSpPr/>
          <p:nvPr/>
        </p:nvSpPr>
        <p:spPr>
          <a:xfrm>
            <a:off x="828675" y="1733550"/>
            <a:ext cx="6124575" cy="3943350"/>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340" name="TextBox 5"/>
          <p:cNvSpPr txBox="1"/>
          <p:nvPr/>
        </p:nvSpPr>
        <p:spPr>
          <a:xfrm>
            <a:off x="1304925" y="1990725"/>
            <a:ext cx="1038225" cy="647700"/>
          </a:xfrm>
          <a:prstGeom prst="rect">
            <a:avLst/>
          </a:prstGeom>
          <a:effectLst/>
        </p:spPr>
        <p:txBody>
          <a:bodyPr wrap="square" rtlCol="0" anchor="t">
            <a:spAutoFit/>
          </a:bodyPr>
          <a:lstStyle/>
          <a:p>
            <a:pPr algn="l"/>
            <a:r>
              <a:rPr lang="en-US" sz="4650" b="0" i="0" u="none" spc="0" dirty="0" smtClean="0">
                <a:solidFill>
                  <a:srgbClr val="EE2D2D"/>
                </a:solidFill>
                <a:latin typeface="Impact"/>
              </a:rPr>
              <a:t>1.</a:t>
            </a:r>
          </a:p>
        </p:txBody>
      </p:sp>
      <p:sp>
        <p:nvSpPr>
          <p:cNvPr id="341" name="TextBox 6"/>
          <p:cNvSpPr txBox="1"/>
          <p:nvPr/>
        </p:nvSpPr>
        <p:spPr>
          <a:xfrm rot="-180000">
            <a:off x="840828" y="336624"/>
            <a:ext cx="6619875" cy="857250"/>
          </a:xfrm>
          <a:prstGeom prst="rect">
            <a:avLst/>
          </a:prstGeom>
          <a:effectLst/>
        </p:spPr>
        <p:txBody>
          <a:bodyPr wrap="square" rtlCol="0" anchor="t">
            <a:spAutoFit/>
          </a:bodyPr>
          <a:lstStyle/>
          <a:p>
            <a:pPr algn="l"/>
            <a:r>
              <a:rPr lang="en-US" sz="3000" b="0" i="0" u="none" spc="0" dirty="0" smtClean="0">
                <a:solidFill>
                  <a:srgbClr val="204E7E"/>
                </a:solidFill>
                <a:latin typeface="Impact"/>
              </a:rPr>
              <a:t>The  top 4 things that event planners say about insurance are:</a:t>
            </a:r>
          </a:p>
        </p:txBody>
      </p:sp>
      <p:sp>
        <p:nvSpPr>
          <p:cNvPr id="342" name="TextBox 7"/>
          <p:cNvSpPr txBox="1"/>
          <p:nvPr/>
        </p:nvSpPr>
        <p:spPr>
          <a:xfrm>
            <a:off x="1247775" y="2847975"/>
            <a:ext cx="1038225" cy="647700"/>
          </a:xfrm>
          <a:prstGeom prst="rect">
            <a:avLst/>
          </a:prstGeom>
          <a:effectLst/>
        </p:spPr>
        <p:txBody>
          <a:bodyPr wrap="square" rtlCol="0" anchor="t">
            <a:spAutoFit/>
          </a:bodyPr>
          <a:lstStyle/>
          <a:p>
            <a:pPr algn="l"/>
            <a:r>
              <a:rPr lang="en-US" sz="4650" b="0" i="0" u="none" spc="0" dirty="0" smtClean="0">
                <a:solidFill>
                  <a:srgbClr val="EE2D2D"/>
                </a:solidFill>
                <a:latin typeface="Impact"/>
              </a:rPr>
              <a:t>2.</a:t>
            </a:r>
          </a:p>
        </p:txBody>
      </p:sp>
      <p:sp>
        <p:nvSpPr>
          <p:cNvPr id="343" name="TextBox 8"/>
          <p:cNvSpPr txBox="1"/>
          <p:nvPr/>
        </p:nvSpPr>
        <p:spPr>
          <a:xfrm>
            <a:off x="1209675" y="3714750"/>
            <a:ext cx="1038225" cy="647700"/>
          </a:xfrm>
          <a:prstGeom prst="rect">
            <a:avLst/>
          </a:prstGeom>
          <a:effectLst/>
        </p:spPr>
        <p:txBody>
          <a:bodyPr wrap="square" rtlCol="0" anchor="t">
            <a:spAutoFit/>
          </a:bodyPr>
          <a:lstStyle/>
          <a:p>
            <a:pPr algn="l"/>
            <a:r>
              <a:rPr lang="en-US" sz="4650" b="0" i="0" u="none" spc="0" dirty="0" smtClean="0">
                <a:solidFill>
                  <a:srgbClr val="EE2D2D"/>
                </a:solidFill>
                <a:latin typeface="Impact"/>
              </a:rPr>
              <a:t>3.</a:t>
            </a:r>
          </a:p>
        </p:txBody>
      </p:sp>
      <p:sp>
        <p:nvSpPr>
          <p:cNvPr id="344" name="TextBox 9"/>
          <p:cNvSpPr txBox="1"/>
          <p:nvPr/>
        </p:nvSpPr>
        <p:spPr>
          <a:xfrm>
            <a:off x="1181100" y="4562475"/>
            <a:ext cx="1038225" cy="647700"/>
          </a:xfrm>
          <a:prstGeom prst="rect">
            <a:avLst/>
          </a:prstGeom>
          <a:effectLst/>
        </p:spPr>
        <p:txBody>
          <a:bodyPr wrap="square" rtlCol="0" anchor="t">
            <a:spAutoFit/>
          </a:bodyPr>
          <a:lstStyle/>
          <a:p>
            <a:pPr algn="l"/>
            <a:r>
              <a:rPr lang="en-US" sz="4650" b="0" i="0" u="none" spc="0" dirty="0" smtClean="0">
                <a:solidFill>
                  <a:srgbClr val="EE2D2D"/>
                </a:solidFill>
                <a:latin typeface="Impact"/>
              </a:rPr>
              <a:t>4.</a:t>
            </a:r>
          </a:p>
        </p:txBody>
      </p:sp>
      <p:sp>
        <p:nvSpPr>
          <p:cNvPr id="345" name="TextBox 10"/>
          <p:cNvSpPr txBox="1"/>
          <p:nvPr/>
        </p:nvSpPr>
        <p:spPr>
          <a:xfrm>
            <a:off x="1933575" y="4610100"/>
            <a:ext cx="4486275" cy="3429000"/>
          </a:xfrm>
          <a:prstGeom prst="rect">
            <a:avLst/>
          </a:prstGeom>
          <a:effectLst/>
        </p:spPr>
        <p:txBody>
          <a:bodyPr wrap="square" rtlCol="0" anchor="t">
            <a:spAutoFit/>
          </a:bodyPr>
          <a:lstStyle/>
          <a:p>
            <a:pPr algn="l"/>
            <a:r>
              <a:rPr lang="en-US" sz="2325" b="0" i="0" u="none" spc="0" dirty="0" smtClean="0">
                <a:solidFill>
                  <a:srgbClr val="000000"/>
                </a:solidFill>
                <a:latin typeface="Nina Compressed"/>
              </a:rPr>
              <a:t>We don't have time to follow up on this insurance stuff</a:t>
            </a: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p:txBody>
      </p:sp>
      <p:sp>
        <p:nvSpPr>
          <p:cNvPr id="346" name="TextBox 11"/>
          <p:cNvSpPr txBox="1"/>
          <p:nvPr/>
        </p:nvSpPr>
        <p:spPr>
          <a:xfrm>
            <a:off x="2028825" y="2019300"/>
            <a:ext cx="5057775" cy="628650"/>
          </a:xfrm>
          <a:prstGeom prst="rect">
            <a:avLst/>
          </a:prstGeom>
          <a:effectLst/>
        </p:spPr>
        <p:txBody>
          <a:bodyPr wrap="square" rtlCol="0" anchor="t">
            <a:spAutoFit/>
          </a:bodyPr>
          <a:lstStyle/>
          <a:p>
            <a:pPr algn="l"/>
            <a:r>
              <a:rPr lang="en-US" sz="2325" b="0" i="0" u="none" spc="0" dirty="0" smtClean="0">
                <a:solidFill>
                  <a:srgbClr val="000000"/>
                </a:solidFill>
                <a:latin typeface="Nina Compressed"/>
              </a:rPr>
              <a:t>All I want is the certificate 
of insurance</a:t>
            </a:r>
          </a:p>
        </p:txBody>
      </p:sp>
      <p:sp>
        <p:nvSpPr>
          <p:cNvPr id="347" name="TextBox 12"/>
          <p:cNvSpPr txBox="1"/>
          <p:nvPr/>
        </p:nvSpPr>
        <p:spPr>
          <a:xfrm>
            <a:off x="2066925" y="2857500"/>
            <a:ext cx="4514850" cy="657225"/>
          </a:xfrm>
          <a:prstGeom prst="rect">
            <a:avLst/>
          </a:prstGeom>
          <a:effectLst/>
        </p:spPr>
        <p:txBody>
          <a:bodyPr wrap="square" rtlCol="0" anchor="t">
            <a:spAutoFit/>
          </a:bodyPr>
          <a:lstStyle/>
          <a:p>
            <a:pPr algn="l"/>
            <a:r>
              <a:rPr lang="en-US" sz="2325" b="0" i="0" u="none" spc="0" dirty="0" smtClean="0">
                <a:solidFill>
                  <a:srgbClr val="000000"/>
                </a:solidFill>
                <a:latin typeface="Nina Compressed"/>
              </a:rPr>
              <a:t>I don't care if it covers anything, the venue just wants one</a:t>
            </a:r>
          </a:p>
        </p:txBody>
      </p:sp>
      <p:sp>
        <p:nvSpPr>
          <p:cNvPr id="348" name="TextBox 13"/>
          <p:cNvSpPr txBox="1"/>
          <p:nvPr/>
        </p:nvSpPr>
        <p:spPr>
          <a:xfrm>
            <a:off x="2038350" y="3724275"/>
            <a:ext cx="4486275" cy="657225"/>
          </a:xfrm>
          <a:prstGeom prst="rect">
            <a:avLst/>
          </a:prstGeom>
          <a:effectLst/>
        </p:spPr>
        <p:txBody>
          <a:bodyPr wrap="square" rtlCol="0" anchor="t">
            <a:spAutoFit/>
          </a:bodyPr>
          <a:lstStyle/>
          <a:p>
            <a:pPr algn="l"/>
            <a:r>
              <a:rPr lang="en-US" sz="2325" b="0" i="0" u="none" spc="0" dirty="0" smtClean="0">
                <a:solidFill>
                  <a:srgbClr val="000000"/>
                </a:solidFill>
                <a:latin typeface="Nina Compressed"/>
              </a:rPr>
              <a:t>I have a copy of their certificate from last year</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40"/>
                                        </p:tgtEl>
                                        <p:attrNameLst>
                                          <p:attrName>style.visibility</p:attrName>
                                        </p:attrNameLst>
                                      </p:cBhvr>
                                      <p:to>
                                        <p:strVal val="visible"/>
                                      </p:to>
                                    </p:set>
                                    <p:anim calcmode="lin" valueType="num">
                                      <p:cBhvr additive="base">
                                        <p:cTn id="7" dur="500" fill="hold"/>
                                        <p:tgtEl>
                                          <p:spTgt spid="340"/>
                                        </p:tgtEl>
                                        <p:attrNameLst>
                                          <p:attrName>ppt_x</p:attrName>
                                        </p:attrNameLst>
                                      </p:cBhvr>
                                      <p:tavLst>
                                        <p:tav tm="0">
                                          <p:val>
                                            <p:strVal val="1+#ppt_w/2"/>
                                          </p:val>
                                        </p:tav>
                                        <p:tav tm="100000">
                                          <p:val>
                                            <p:strVal val="#ppt_x"/>
                                          </p:val>
                                        </p:tav>
                                      </p:tavLst>
                                    </p:anim>
                                    <p:anim calcmode="lin" valueType="num">
                                      <p:cBhvr additive="base">
                                        <p:cTn id="8" dur="500" fill="hold"/>
                                        <p:tgtEl>
                                          <p:spTgt spid="34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46"/>
                                        </p:tgtEl>
                                        <p:attrNameLst>
                                          <p:attrName>style.visibility</p:attrName>
                                        </p:attrNameLst>
                                      </p:cBhvr>
                                      <p:to>
                                        <p:strVal val="visible"/>
                                      </p:to>
                                    </p:set>
                                    <p:anim calcmode="lin" valueType="num">
                                      <p:cBhvr additive="base">
                                        <p:cTn id="11" dur="500" fill="hold"/>
                                        <p:tgtEl>
                                          <p:spTgt spid="346"/>
                                        </p:tgtEl>
                                        <p:attrNameLst>
                                          <p:attrName>ppt_x</p:attrName>
                                        </p:attrNameLst>
                                      </p:cBhvr>
                                      <p:tavLst>
                                        <p:tav tm="0">
                                          <p:val>
                                            <p:strVal val="0-#ppt_w/2"/>
                                          </p:val>
                                        </p:tav>
                                        <p:tav tm="100000">
                                          <p:val>
                                            <p:strVal val="#ppt_x"/>
                                          </p:val>
                                        </p:tav>
                                      </p:tavLst>
                                    </p:anim>
                                    <p:anim calcmode="lin" valueType="num">
                                      <p:cBhvr additive="base">
                                        <p:cTn id="12" dur="500" fill="hold"/>
                                        <p:tgtEl>
                                          <p:spTgt spid="34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42"/>
                                        </p:tgtEl>
                                        <p:attrNameLst>
                                          <p:attrName>style.visibility</p:attrName>
                                        </p:attrNameLst>
                                      </p:cBhvr>
                                      <p:to>
                                        <p:strVal val="visible"/>
                                      </p:to>
                                    </p:set>
                                    <p:anim calcmode="lin" valueType="num">
                                      <p:cBhvr additive="base">
                                        <p:cTn id="16" dur="500" fill="hold"/>
                                        <p:tgtEl>
                                          <p:spTgt spid="342"/>
                                        </p:tgtEl>
                                        <p:attrNameLst>
                                          <p:attrName>ppt_x</p:attrName>
                                        </p:attrNameLst>
                                      </p:cBhvr>
                                      <p:tavLst>
                                        <p:tav tm="0">
                                          <p:val>
                                            <p:strVal val="1+#ppt_w/2"/>
                                          </p:val>
                                        </p:tav>
                                        <p:tav tm="100000">
                                          <p:val>
                                            <p:strVal val="#ppt_x"/>
                                          </p:val>
                                        </p:tav>
                                      </p:tavLst>
                                    </p:anim>
                                    <p:anim calcmode="lin" valueType="num">
                                      <p:cBhvr additive="base">
                                        <p:cTn id="17" dur="500" fill="hold"/>
                                        <p:tgtEl>
                                          <p:spTgt spid="34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47"/>
                                        </p:tgtEl>
                                        <p:attrNameLst>
                                          <p:attrName>style.visibility</p:attrName>
                                        </p:attrNameLst>
                                      </p:cBhvr>
                                      <p:to>
                                        <p:strVal val="visible"/>
                                      </p:to>
                                    </p:set>
                                    <p:anim calcmode="lin" valueType="num">
                                      <p:cBhvr additive="base">
                                        <p:cTn id="20" dur="500" fill="hold"/>
                                        <p:tgtEl>
                                          <p:spTgt spid="347"/>
                                        </p:tgtEl>
                                        <p:attrNameLst>
                                          <p:attrName>ppt_x</p:attrName>
                                        </p:attrNameLst>
                                      </p:cBhvr>
                                      <p:tavLst>
                                        <p:tav tm="0">
                                          <p:val>
                                            <p:strVal val="0-#ppt_w/2"/>
                                          </p:val>
                                        </p:tav>
                                        <p:tav tm="100000">
                                          <p:val>
                                            <p:strVal val="#ppt_x"/>
                                          </p:val>
                                        </p:tav>
                                      </p:tavLst>
                                    </p:anim>
                                    <p:anim calcmode="lin" valueType="num">
                                      <p:cBhvr additive="base">
                                        <p:cTn id="21" dur="500" fill="hold"/>
                                        <p:tgtEl>
                                          <p:spTgt spid="347"/>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grpId="0" nodeType="afterEffect">
                                  <p:stCondLst>
                                    <p:cond delay="0"/>
                                  </p:stCondLst>
                                  <p:childTnLst>
                                    <p:set>
                                      <p:cBhvr>
                                        <p:cTn id="24" dur="1" fill="hold">
                                          <p:stCondLst>
                                            <p:cond delay="0"/>
                                          </p:stCondLst>
                                        </p:cTn>
                                        <p:tgtEl>
                                          <p:spTgt spid="343"/>
                                        </p:tgtEl>
                                        <p:attrNameLst>
                                          <p:attrName>style.visibility</p:attrName>
                                        </p:attrNameLst>
                                      </p:cBhvr>
                                      <p:to>
                                        <p:strVal val="visible"/>
                                      </p:to>
                                    </p:set>
                                    <p:anim calcmode="lin" valueType="num">
                                      <p:cBhvr additive="base">
                                        <p:cTn id="25" dur="500" fill="hold"/>
                                        <p:tgtEl>
                                          <p:spTgt spid="343"/>
                                        </p:tgtEl>
                                        <p:attrNameLst>
                                          <p:attrName>ppt_x</p:attrName>
                                        </p:attrNameLst>
                                      </p:cBhvr>
                                      <p:tavLst>
                                        <p:tav tm="0">
                                          <p:val>
                                            <p:strVal val="1+#ppt_w/2"/>
                                          </p:val>
                                        </p:tav>
                                        <p:tav tm="100000">
                                          <p:val>
                                            <p:strVal val="#ppt_x"/>
                                          </p:val>
                                        </p:tav>
                                      </p:tavLst>
                                    </p:anim>
                                    <p:anim calcmode="lin" valueType="num">
                                      <p:cBhvr additive="base">
                                        <p:cTn id="26" dur="500" fill="hold"/>
                                        <p:tgtEl>
                                          <p:spTgt spid="343"/>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48"/>
                                        </p:tgtEl>
                                        <p:attrNameLst>
                                          <p:attrName>style.visibility</p:attrName>
                                        </p:attrNameLst>
                                      </p:cBhvr>
                                      <p:to>
                                        <p:strVal val="visible"/>
                                      </p:to>
                                    </p:set>
                                    <p:anim calcmode="lin" valueType="num">
                                      <p:cBhvr additive="base">
                                        <p:cTn id="29" dur="500" fill="hold"/>
                                        <p:tgtEl>
                                          <p:spTgt spid="348"/>
                                        </p:tgtEl>
                                        <p:attrNameLst>
                                          <p:attrName>ppt_x</p:attrName>
                                        </p:attrNameLst>
                                      </p:cBhvr>
                                      <p:tavLst>
                                        <p:tav tm="0">
                                          <p:val>
                                            <p:strVal val="0-#ppt_w/2"/>
                                          </p:val>
                                        </p:tav>
                                        <p:tav tm="100000">
                                          <p:val>
                                            <p:strVal val="#ppt_x"/>
                                          </p:val>
                                        </p:tav>
                                      </p:tavLst>
                                    </p:anim>
                                    <p:anim calcmode="lin" valueType="num">
                                      <p:cBhvr additive="base">
                                        <p:cTn id="30" dur="500" fill="hold"/>
                                        <p:tgtEl>
                                          <p:spTgt spid="348"/>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2" fill="hold" grpId="0" nodeType="afterEffect">
                                  <p:stCondLst>
                                    <p:cond delay="0"/>
                                  </p:stCondLst>
                                  <p:childTnLst>
                                    <p:set>
                                      <p:cBhvr>
                                        <p:cTn id="33" dur="1" fill="hold">
                                          <p:stCondLst>
                                            <p:cond delay="0"/>
                                          </p:stCondLst>
                                        </p:cTn>
                                        <p:tgtEl>
                                          <p:spTgt spid="344"/>
                                        </p:tgtEl>
                                        <p:attrNameLst>
                                          <p:attrName>style.visibility</p:attrName>
                                        </p:attrNameLst>
                                      </p:cBhvr>
                                      <p:to>
                                        <p:strVal val="visible"/>
                                      </p:to>
                                    </p:set>
                                    <p:anim calcmode="lin" valueType="num">
                                      <p:cBhvr additive="base">
                                        <p:cTn id="34" dur="500" fill="hold"/>
                                        <p:tgtEl>
                                          <p:spTgt spid="344"/>
                                        </p:tgtEl>
                                        <p:attrNameLst>
                                          <p:attrName>ppt_x</p:attrName>
                                        </p:attrNameLst>
                                      </p:cBhvr>
                                      <p:tavLst>
                                        <p:tav tm="0">
                                          <p:val>
                                            <p:strVal val="1+#ppt_w/2"/>
                                          </p:val>
                                        </p:tav>
                                        <p:tav tm="100000">
                                          <p:val>
                                            <p:strVal val="#ppt_x"/>
                                          </p:val>
                                        </p:tav>
                                      </p:tavLst>
                                    </p:anim>
                                    <p:anim calcmode="lin" valueType="num">
                                      <p:cBhvr additive="base">
                                        <p:cTn id="35" dur="500" fill="hold"/>
                                        <p:tgtEl>
                                          <p:spTgt spid="344"/>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345"/>
                                        </p:tgtEl>
                                        <p:attrNameLst>
                                          <p:attrName>style.visibility</p:attrName>
                                        </p:attrNameLst>
                                      </p:cBhvr>
                                      <p:to>
                                        <p:strVal val="visible"/>
                                      </p:to>
                                    </p:set>
                                    <p:anim calcmode="lin" valueType="num">
                                      <p:cBhvr additive="base">
                                        <p:cTn id="38" dur="500" fill="hold"/>
                                        <p:tgtEl>
                                          <p:spTgt spid="345"/>
                                        </p:tgtEl>
                                        <p:attrNameLst>
                                          <p:attrName>ppt_x</p:attrName>
                                        </p:attrNameLst>
                                      </p:cBhvr>
                                      <p:tavLst>
                                        <p:tav tm="0">
                                          <p:val>
                                            <p:strVal val="0-#ppt_w/2"/>
                                          </p:val>
                                        </p:tav>
                                        <p:tav tm="100000">
                                          <p:val>
                                            <p:strVal val="#ppt_x"/>
                                          </p:val>
                                        </p:tav>
                                      </p:tavLst>
                                    </p:anim>
                                    <p:anim calcmode="lin" valueType="num">
                                      <p:cBhvr additive="base">
                                        <p:cTn id="39" dur="500" fill="hold"/>
                                        <p:tgtEl>
                                          <p:spTgt spid="3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p:bldP spid="342" grpId="0"/>
      <p:bldP spid="343" grpId="0"/>
      <p:bldP spid="344" grpId="0"/>
      <p:bldP spid="345" grpId="0"/>
      <p:bldP spid="346" grpId="0"/>
      <p:bldP spid="347" grpId="0"/>
      <p:bldP spid="34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354" name="Rectangle 18"/>
          <p:cNvSpPr/>
          <p:nvPr/>
        </p:nvSpPr>
        <p:spPr>
          <a:xfrm rot="-120000">
            <a:off x="-114300" y="314325"/>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356" name="TextBox 1"/>
          <p:cNvSpPr txBox="1"/>
          <p:nvPr/>
        </p:nvSpPr>
        <p:spPr>
          <a:xfrm rot="-120000">
            <a:off x="1066800" y="596325"/>
            <a:ext cx="5438775" cy="584775"/>
          </a:xfrm>
          <a:prstGeom prst="rect">
            <a:avLst/>
          </a:prstGeom>
          <a:effectLst/>
        </p:spPr>
        <p:txBody>
          <a:bodyPr wrap="square" rtlCol="0" anchor="t">
            <a:spAutoFit/>
          </a:bodyPr>
          <a:lstStyle/>
          <a:p>
            <a:pPr algn="l"/>
            <a:r>
              <a:rPr lang="en-US" sz="3200" b="0" i="0" u="none" spc="0" dirty="0" smtClean="0">
                <a:solidFill>
                  <a:srgbClr val="000000"/>
                </a:solidFill>
                <a:latin typeface="Impact"/>
              </a:rPr>
              <a:t>Event Planner Insurance Needs</a:t>
            </a:r>
          </a:p>
        </p:txBody>
      </p:sp>
      <p:sp>
        <p:nvSpPr>
          <p:cNvPr id="2" name="Rectangle 1"/>
          <p:cNvSpPr/>
          <p:nvPr/>
        </p:nvSpPr>
        <p:spPr>
          <a:xfrm>
            <a:off x="646588"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General Liability</a:t>
            </a:r>
            <a:endParaRPr lang="en-US" sz="2000" dirty="0">
              <a:solidFill>
                <a:schemeClr val="tx1"/>
              </a:solidFill>
              <a:latin typeface="Impact" panose="020B0806030902050204" pitchFamily="34" charset="0"/>
            </a:endParaRPr>
          </a:p>
        </p:txBody>
      </p:sp>
      <p:sp>
        <p:nvSpPr>
          <p:cNvPr id="11" name="Rectangle 10"/>
          <p:cNvSpPr/>
          <p:nvPr/>
        </p:nvSpPr>
        <p:spPr>
          <a:xfrm>
            <a:off x="4076700"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Professional Liability</a:t>
            </a:r>
            <a:endParaRPr lang="en-US" sz="2000" dirty="0">
              <a:solidFill>
                <a:schemeClr val="tx1"/>
              </a:solidFill>
              <a:latin typeface="Impact" panose="020B0806030902050204" pitchFamily="34" charset="0"/>
            </a:endParaRPr>
          </a:p>
        </p:txBody>
      </p:sp>
      <p:sp>
        <p:nvSpPr>
          <p:cNvPr id="12" name="Rectangle 11"/>
          <p:cNvSpPr/>
          <p:nvPr/>
        </p:nvSpPr>
        <p:spPr>
          <a:xfrm>
            <a:off x="646588"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Workers </a:t>
            </a:r>
            <a:br>
              <a:rPr lang="en-US" sz="2000" dirty="0" smtClean="0">
                <a:solidFill>
                  <a:schemeClr val="tx1"/>
                </a:solidFill>
                <a:latin typeface="Impact" panose="020B0806030902050204" pitchFamily="34" charset="0"/>
              </a:rPr>
            </a:br>
            <a:r>
              <a:rPr lang="en-US" sz="2000" dirty="0" smtClean="0">
                <a:solidFill>
                  <a:schemeClr val="tx1"/>
                </a:solidFill>
                <a:latin typeface="Impact" panose="020B0806030902050204" pitchFamily="34" charset="0"/>
              </a:rPr>
              <a:t>Compensation</a:t>
            </a:r>
            <a:endParaRPr lang="en-US" sz="2000" dirty="0">
              <a:solidFill>
                <a:schemeClr val="tx1"/>
              </a:solidFill>
              <a:latin typeface="Impact" panose="020B0806030902050204" pitchFamily="34" charset="0"/>
            </a:endParaRPr>
          </a:p>
        </p:txBody>
      </p:sp>
      <p:sp>
        <p:nvSpPr>
          <p:cNvPr id="13" name="Rectangle 12"/>
          <p:cNvSpPr/>
          <p:nvPr/>
        </p:nvSpPr>
        <p:spPr>
          <a:xfrm>
            <a:off x="4076700"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Property &amp; Inland </a:t>
            </a:r>
            <a:br>
              <a:rPr lang="en-US" sz="2000" dirty="0" smtClean="0">
                <a:solidFill>
                  <a:schemeClr val="tx1"/>
                </a:solidFill>
                <a:latin typeface="Impact" panose="020B0806030902050204" pitchFamily="34" charset="0"/>
              </a:rPr>
            </a:br>
            <a:r>
              <a:rPr lang="en-US" sz="2000" dirty="0" smtClean="0">
                <a:solidFill>
                  <a:schemeClr val="tx1"/>
                </a:solidFill>
                <a:latin typeface="Impact" panose="020B0806030902050204" pitchFamily="34" charset="0"/>
              </a:rPr>
              <a:t>Marine Coverage</a:t>
            </a:r>
            <a:endParaRPr lang="en-US" sz="2000" dirty="0">
              <a:solidFill>
                <a:schemeClr val="tx1"/>
              </a:solidFill>
              <a:latin typeface="Impact" panose="020B0806030902050204" pitchFamily="34" charset="0"/>
            </a:endParaRPr>
          </a:p>
        </p:txBody>
      </p:sp>
      <p:sp>
        <p:nvSpPr>
          <p:cNvPr id="14" name="Rectangle 13"/>
          <p:cNvSpPr/>
          <p:nvPr/>
        </p:nvSpPr>
        <p:spPr>
          <a:xfrm>
            <a:off x="646588"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Commercial  Auto</a:t>
            </a:r>
            <a:endParaRPr lang="en-US" sz="2000" dirty="0">
              <a:solidFill>
                <a:schemeClr val="tx1"/>
              </a:solidFill>
              <a:latin typeface="Impact" panose="020B0806030902050204" pitchFamily="34" charset="0"/>
            </a:endParaRPr>
          </a:p>
        </p:txBody>
      </p:sp>
      <p:sp>
        <p:nvSpPr>
          <p:cNvPr id="15" name="Rectangle 14"/>
          <p:cNvSpPr/>
          <p:nvPr/>
        </p:nvSpPr>
        <p:spPr>
          <a:xfrm>
            <a:off x="4076700"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EPLI Coverage</a:t>
            </a:r>
            <a:endParaRPr lang="en-US" sz="2000" dirty="0">
              <a:solidFill>
                <a:schemeClr val="tx1"/>
              </a:solidFill>
              <a:latin typeface="Impact" panose="020B080603090205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359" name="Rectangle2 3"/>
          <p:cNvSpPr/>
          <p:nvPr/>
        </p:nvSpPr>
        <p:spPr>
          <a:xfrm>
            <a:off x="-85725" y="-66675"/>
            <a:ext cx="7896225" cy="5867400"/>
          </a:xfrm>
          <a:prstGeom prst="rect">
            <a:avLst/>
          </a:prstGeom>
          <a:solidFill>
            <a:srgbClr val="9BBB59"/>
          </a:solidFill>
          <a:ln w="9525">
            <a:solidFill>
              <a:srgbClr val="000000"/>
            </a:solidFill>
          </a:ln>
          <a:effectLst/>
        </p:spPr>
        <p:txBody>
          <a:bodyPr wrap="square" rtlCol="0" anchor="ctr">
            <a:spAutoFit/>
          </a:bodyPr>
          <a:lstStyle/>
          <a:p>
            <a:pPr algn="ctr"/>
            <a:endParaRPr/>
          </a:p>
        </p:txBody>
      </p:sp>
      <p:sp>
        <p:nvSpPr>
          <p:cNvPr id="360" name="TextBox 4"/>
          <p:cNvSpPr txBox="1"/>
          <p:nvPr/>
        </p:nvSpPr>
        <p:spPr>
          <a:xfrm>
            <a:off x="466725" y="2581275"/>
            <a:ext cx="3933825" cy="2276475"/>
          </a:xfrm>
          <a:prstGeom prst="rect">
            <a:avLst/>
          </a:prstGeom>
          <a:effectLst/>
        </p:spPr>
        <p:txBody>
          <a:bodyPr wrap="square" rtlCol="0" anchor="t">
            <a:spAutoFit/>
          </a:bodyPr>
          <a:lstStyle/>
          <a:p>
            <a:pPr algn="l"/>
            <a:r>
              <a:rPr lang="en-US" sz="3975" b="0" i="0" u="none" spc="0" dirty="0" smtClean="0">
                <a:solidFill>
                  <a:srgbClr val="000000"/>
                </a:solidFill>
                <a:latin typeface="Impact"/>
              </a:rPr>
              <a:t>And the most important thing an Event Planner needs...</a:t>
            </a:r>
          </a:p>
        </p:txBody>
      </p:sp>
      <p:pic>
        <p:nvPicPr>
          <p:cNvPr id="361" name="stack-of-money.png"/>
          <p:cNvPicPr>
            <a:picLocks noChangeAspect="1"/>
          </p:cNvPicPr>
          <p:nvPr/>
        </p:nvPicPr>
        <p:blipFill>
          <a:blip r:embed="rId2"/>
          <a:stretch>
            <a:fillRect/>
          </a:stretch>
        </p:blipFill>
        <p:spPr>
          <a:xfrm>
            <a:off x="3438525" y="476250"/>
            <a:ext cx="4000500" cy="5000625"/>
          </a:xfrm>
          <a:prstGeom prst="rect">
            <a:avLst/>
          </a:prstGeom>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60"/>
                                        </p:tgtEl>
                                        <p:attrNameLst>
                                          <p:attrName>style.visibility</p:attrName>
                                        </p:attrNameLst>
                                      </p:cBhvr>
                                      <p:to>
                                        <p:strVal val="visible"/>
                                      </p:to>
                                    </p:set>
                                    <p:anim calcmode="lin" valueType="num">
                                      <p:cBhvr>
                                        <p:cTn id="7" dur="1000" fill="hold"/>
                                        <p:tgtEl>
                                          <p:spTgt spid="360"/>
                                        </p:tgtEl>
                                        <p:attrNameLst>
                                          <p:attrName>ppt_w</p:attrName>
                                        </p:attrNameLst>
                                      </p:cBhvr>
                                      <p:tavLst>
                                        <p:tav tm="0">
                                          <p:val>
                                            <p:fltVal val="0"/>
                                          </p:val>
                                        </p:tav>
                                        <p:tav tm="100000">
                                          <p:val>
                                            <p:strVal val="#ppt_w"/>
                                          </p:val>
                                        </p:tav>
                                      </p:tavLst>
                                    </p:anim>
                                    <p:anim calcmode="lin" valueType="num">
                                      <p:cBhvr>
                                        <p:cTn id="8" dur="1000" fill="hold"/>
                                        <p:tgtEl>
                                          <p:spTgt spid="360"/>
                                        </p:tgtEl>
                                        <p:attrNameLst>
                                          <p:attrName>ppt_h</p:attrName>
                                        </p:attrNameLst>
                                      </p:cBhvr>
                                      <p:tavLst>
                                        <p:tav tm="0">
                                          <p:val>
                                            <p:fltVal val="0"/>
                                          </p:val>
                                        </p:tav>
                                        <p:tav tm="100000">
                                          <p:val>
                                            <p:strVal val="#ppt_h"/>
                                          </p:val>
                                        </p:tav>
                                      </p:tavLst>
                                    </p:anim>
                                    <p:anim calcmode="lin" valueType="num">
                                      <p:cBhvr>
                                        <p:cTn id="9" dur="1000" fill="hold"/>
                                        <p:tgtEl>
                                          <p:spTgt spid="360"/>
                                        </p:tgtEl>
                                        <p:attrNameLst>
                                          <p:attrName>style.rotation</p:attrName>
                                        </p:attrNameLst>
                                      </p:cBhvr>
                                      <p:tavLst>
                                        <p:tav tm="0">
                                          <p:val>
                                            <p:fltVal val="90"/>
                                          </p:val>
                                        </p:tav>
                                        <p:tav tm="100000">
                                          <p:val>
                                            <p:fltVal val="0"/>
                                          </p:val>
                                        </p:tav>
                                      </p:tavLst>
                                    </p:anim>
                                    <p:animEffect transition="in" filter="fade">
                                      <p:cBhvr>
                                        <p:cTn id="10" dur="1000"/>
                                        <p:tgtEl>
                                          <p:spTgt spid="360"/>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361"/>
                                        </p:tgtEl>
                                        <p:attrNameLst>
                                          <p:attrName>style.visibility</p:attrName>
                                        </p:attrNameLst>
                                      </p:cBhvr>
                                      <p:to>
                                        <p:strVal val="visible"/>
                                      </p:to>
                                    </p:set>
                                    <p:animEffect transition="in" filter="wipe(down)">
                                      <p:cBhvr>
                                        <p:cTn id="14" dur="2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180000">
            <a:off x="-609598" y="823156"/>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0000">
            <a:off x="-334839" y="183310"/>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364" name="TextBox 6"/>
          <p:cNvSpPr txBox="1"/>
          <p:nvPr/>
        </p:nvSpPr>
        <p:spPr>
          <a:xfrm rot="180000">
            <a:off x="1374444" y="668236"/>
            <a:ext cx="6619875" cy="428625"/>
          </a:xfrm>
          <a:prstGeom prst="rect">
            <a:avLst/>
          </a:prstGeom>
          <a:effectLst/>
        </p:spPr>
        <p:txBody>
          <a:bodyPr wrap="square" rtlCol="0" anchor="t">
            <a:spAutoFit/>
          </a:bodyPr>
          <a:lstStyle/>
          <a:p>
            <a:pPr algn="l"/>
            <a:r>
              <a:rPr lang="en-US" sz="3000" b="0" i="0" u="none" spc="0" dirty="0" smtClean="0">
                <a:solidFill>
                  <a:srgbClr val="204E7E"/>
                </a:solidFill>
                <a:latin typeface="Impact"/>
              </a:rPr>
              <a:t>But why do I need insurance?</a:t>
            </a:r>
          </a:p>
        </p:txBody>
      </p:sp>
      <p:pic>
        <p:nvPicPr>
          <p:cNvPr id="365" name="Greedy11.jpg"/>
          <p:cNvPicPr>
            <a:picLocks noChangeAspect="1"/>
          </p:cNvPicPr>
          <p:nvPr/>
        </p:nvPicPr>
        <p:blipFill>
          <a:blip r:embed="rId2"/>
          <a:stretch>
            <a:fillRect/>
          </a:stretch>
        </p:blipFill>
        <p:spPr>
          <a:xfrm rot="180000">
            <a:off x="1158213" y="1317422"/>
            <a:ext cx="4867275" cy="4000500"/>
          </a:xfrm>
          <a:prstGeom prst="rect">
            <a:avLst/>
          </a:prstGeom>
          <a:effectLst/>
        </p:spPr>
      </p:pic>
      <p:sp>
        <p:nvSpPr>
          <p:cNvPr id="366" name="TextBox 7"/>
          <p:cNvSpPr txBox="1"/>
          <p:nvPr/>
        </p:nvSpPr>
        <p:spPr>
          <a:xfrm>
            <a:off x="3939513" y="1822247"/>
            <a:ext cx="1819275" cy="1009650"/>
          </a:xfrm>
          <a:prstGeom prst="rect">
            <a:avLst/>
          </a:prstGeom>
          <a:effectLst/>
        </p:spPr>
        <p:txBody>
          <a:bodyPr wrap="square" rtlCol="0" anchor="t">
            <a:spAutoFit/>
          </a:bodyPr>
          <a:lstStyle/>
          <a:p>
            <a:pPr algn="ctr"/>
            <a:r>
              <a:rPr lang="en-US" sz="2325" b="0" i="0" u="none" spc="0" dirty="0" smtClean="0">
                <a:solidFill>
                  <a:srgbClr val="000000"/>
                </a:solidFill>
                <a:latin typeface="Impact"/>
              </a:rPr>
              <a:t>Because of hungry attorneys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4"/>
                                        </p:tgtEl>
                                        <p:attrNameLst>
                                          <p:attrName>style.visibility</p:attrName>
                                        </p:attrNameLst>
                                      </p:cBhvr>
                                      <p:to>
                                        <p:strVal val="visible"/>
                                      </p:to>
                                    </p:set>
                                    <p:anim calcmode="lin" valueType="num">
                                      <p:cBhvr>
                                        <p:cTn id="7" dur="500" fill="hold"/>
                                        <p:tgtEl>
                                          <p:spTgt spid="364"/>
                                        </p:tgtEl>
                                        <p:attrNameLst>
                                          <p:attrName>ppt_w</p:attrName>
                                        </p:attrNameLst>
                                      </p:cBhvr>
                                      <p:tavLst>
                                        <p:tav tm="0">
                                          <p:val>
                                            <p:fltVal val="0"/>
                                          </p:val>
                                        </p:tav>
                                        <p:tav tm="100000">
                                          <p:val>
                                            <p:strVal val="#ppt_w"/>
                                          </p:val>
                                        </p:tav>
                                      </p:tavLst>
                                    </p:anim>
                                    <p:anim calcmode="lin" valueType="num">
                                      <p:cBhvr>
                                        <p:cTn id="8" dur="500" fill="hold"/>
                                        <p:tgtEl>
                                          <p:spTgt spid="364"/>
                                        </p:tgtEl>
                                        <p:attrNameLst>
                                          <p:attrName>ppt_h</p:attrName>
                                        </p:attrNameLst>
                                      </p:cBhvr>
                                      <p:tavLst>
                                        <p:tav tm="0">
                                          <p:val>
                                            <p:fltVal val="0"/>
                                          </p:val>
                                        </p:tav>
                                        <p:tav tm="100000">
                                          <p:val>
                                            <p:strVal val="#ppt_h"/>
                                          </p:val>
                                        </p:tav>
                                      </p:tavLst>
                                    </p:anim>
                                    <p:animEffect transition="in" filter="fade">
                                      <p:cBhvr>
                                        <p:cTn id="9" dur="500"/>
                                        <p:tgtEl>
                                          <p:spTgt spid="364"/>
                                        </p:tgtEl>
                                      </p:cBhvr>
                                    </p:animEffect>
                                  </p:childTnLst>
                                </p:cTn>
                              </p:par>
                            </p:childTnLst>
                          </p:cTn>
                        </p:par>
                        <p:par>
                          <p:cTn id="10" fill="hold">
                            <p:stCondLst>
                              <p:cond delay="500"/>
                            </p:stCondLst>
                            <p:childTnLst>
                              <p:par>
                                <p:cTn id="11" presetID="2" presetClass="entr" presetSubtype="4" fill="hold" nodeType="afterEffect">
                                  <p:stCondLst>
                                    <p:cond delay="500"/>
                                  </p:stCondLst>
                                  <p:childTnLst>
                                    <p:set>
                                      <p:cBhvr>
                                        <p:cTn id="12" dur="1" fill="hold">
                                          <p:stCondLst>
                                            <p:cond delay="0"/>
                                          </p:stCondLst>
                                        </p:cTn>
                                        <p:tgtEl>
                                          <p:spTgt spid="365"/>
                                        </p:tgtEl>
                                        <p:attrNameLst>
                                          <p:attrName>style.visibility</p:attrName>
                                        </p:attrNameLst>
                                      </p:cBhvr>
                                      <p:to>
                                        <p:strVal val="visible"/>
                                      </p:to>
                                    </p:set>
                                    <p:anim calcmode="lin" valueType="num">
                                      <p:cBhvr additive="base">
                                        <p:cTn id="13" dur="500" fill="hold"/>
                                        <p:tgtEl>
                                          <p:spTgt spid="365"/>
                                        </p:tgtEl>
                                        <p:attrNameLst>
                                          <p:attrName>ppt_x</p:attrName>
                                        </p:attrNameLst>
                                      </p:cBhvr>
                                      <p:tavLst>
                                        <p:tav tm="0">
                                          <p:val>
                                            <p:strVal val="#ppt_x"/>
                                          </p:val>
                                        </p:tav>
                                        <p:tav tm="100000">
                                          <p:val>
                                            <p:strVal val="#ppt_x"/>
                                          </p:val>
                                        </p:tav>
                                      </p:tavLst>
                                    </p:anim>
                                    <p:anim calcmode="lin" valueType="num">
                                      <p:cBhvr additive="base">
                                        <p:cTn id="14" dur="500" fill="hold"/>
                                        <p:tgtEl>
                                          <p:spTgt spid="36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366"/>
                                        </p:tgtEl>
                                        <p:attrNameLst>
                                          <p:attrName>style.visibility</p:attrName>
                                        </p:attrNameLst>
                                      </p:cBhvr>
                                      <p:to>
                                        <p:strVal val="visible"/>
                                      </p:to>
                                    </p:set>
                                    <p:anim calcmode="lin" valueType="num">
                                      <p:cBhvr additive="base">
                                        <p:cTn id="17" dur="500" fill="hold"/>
                                        <p:tgtEl>
                                          <p:spTgt spid="366"/>
                                        </p:tgtEl>
                                        <p:attrNameLst>
                                          <p:attrName>ppt_x</p:attrName>
                                        </p:attrNameLst>
                                      </p:cBhvr>
                                      <p:tavLst>
                                        <p:tav tm="0">
                                          <p:val>
                                            <p:strVal val="#ppt_x"/>
                                          </p:val>
                                        </p:tav>
                                        <p:tav tm="100000">
                                          <p:val>
                                            <p:strVal val="#ppt_x"/>
                                          </p:val>
                                        </p:tav>
                                      </p:tavLst>
                                    </p:anim>
                                    <p:anim calcmode="lin" valueType="num">
                                      <p:cBhvr additive="base">
                                        <p:cTn id="18" dur="500" fill="hold"/>
                                        <p:tgtEl>
                                          <p:spTgt spid="3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p:bldP spid="36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pic>
        <p:nvPicPr>
          <p:cNvPr id="368" name="birds"/>
          <p:cNvPicPr>
            <a:picLocks noChangeAspect="1"/>
          </p:cNvPicPr>
          <p:nvPr/>
        </p:nvPicPr>
        <p:blipFill>
          <a:blip r:embed="rId2"/>
          <a:stretch>
            <a:fillRect/>
          </a:stretch>
        </p:blipFill>
        <p:spPr>
          <a:xfrm>
            <a:off x="-638175" y="0"/>
            <a:ext cx="10067925" cy="5715000"/>
          </a:xfrm>
          <a:prstGeom prst="rect">
            <a:avLst/>
          </a:prstGeom>
          <a:effectLst/>
        </p:spPr>
      </p:pic>
      <p:sp>
        <p:nvSpPr>
          <p:cNvPr id="369" name="TextBox 1"/>
          <p:cNvSpPr txBox="1"/>
          <p:nvPr/>
        </p:nvSpPr>
        <p:spPr>
          <a:xfrm>
            <a:off x="447675" y="323850"/>
            <a:ext cx="2857500" cy="1133475"/>
          </a:xfrm>
          <a:prstGeom prst="rect">
            <a:avLst/>
          </a:prstGeom>
          <a:effectLst/>
        </p:spPr>
        <p:txBody>
          <a:bodyPr wrap="square" rtlCol="0" anchor="t">
            <a:spAutoFit/>
          </a:bodyPr>
          <a:lstStyle/>
          <a:p>
            <a:pPr algn="ctr"/>
            <a:r>
              <a:rPr lang="en-US" sz="3975" b="0" i="0" u="none" spc="0" dirty="0" smtClean="0">
                <a:solidFill>
                  <a:srgbClr val="000000"/>
                </a:solidFill>
                <a:latin typeface="Impact"/>
              </a:rPr>
              <a:t>These are not Eagles</a:t>
            </a:r>
          </a:p>
        </p:txBody>
      </p:sp>
      <p:pic>
        <p:nvPicPr>
          <p:cNvPr id="370" name="vultures"/>
          <p:cNvPicPr>
            <a:picLocks noChangeAspect="1"/>
          </p:cNvPicPr>
          <p:nvPr/>
        </p:nvPicPr>
        <p:blipFill>
          <a:blip r:embed="rId3"/>
          <a:stretch>
            <a:fillRect/>
          </a:stretch>
        </p:blipFill>
        <p:spPr>
          <a:xfrm rot="180000">
            <a:off x="2400300" y="1885950"/>
            <a:ext cx="4714875" cy="3143250"/>
          </a:xfrm>
          <a:prstGeom prst="rect">
            <a:avLst/>
          </a:prstGeom>
          <a:ln w="57150">
            <a:solidFill>
              <a:schemeClr val="bg1"/>
            </a:solidFill>
          </a:ln>
          <a:effectLst>
            <a:outerShdw blurRad="50800" dist="38100" dir="2700000" algn="tl" rotWithShape="0">
              <a:srgbClr val="000000">
                <a:alpha val="65882"/>
              </a:srgbClr>
            </a:outerShdw>
          </a:effectLst>
        </p:spPr>
      </p:pic>
      <p:sp>
        <p:nvSpPr>
          <p:cNvPr id="371" name="TextBox 2"/>
          <p:cNvSpPr txBox="1"/>
          <p:nvPr/>
        </p:nvSpPr>
        <p:spPr>
          <a:xfrm>
            <a:off x="514350" y="322555"/>
            <a:ext cx="2457450" cy="1315745"/>
          </a:xfrm>
          <a:prstGeom prst="rect">
            <a:avLst/>
          </a:prstGeom>
          <a:effectLst/>
        </p:spPr>
        <p:txBody>
          <a:bodyPr wrap="square" rtlCol="0" anchor="t">
            <a:spAutoFit/>
          </a:bodyPr>
          <a:lstStyle/>
          <a:p>
            <a:pPr algn="ctr"/>
            <a:r>
              <a:rPr lang="en-US" sz="3975" b="0" i="0" u="none" spc="0" dirty="0" smtClean="0">
                <a:solidFill>
                  <a:srgbClr val="000000"/>
                </a:solidFill>
                <a:latin typeface="Impact"/>
              </a:rPr>
              <a:t>They are attorney's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500"/>
                                        <p:tgtEl>
                                          <p:spTgt spid="369"/>
                                        </p:tgtEl>
                                      </p:cBhvr>
                                    </p:animEffect>
                                    <p:set>
                                      <p:cBhvr>
                                        <p:cTn id="7" dur="1" fill="hold">
                                          <p:stCondLst>
                                            <p:cond delay="499"/>
                                          </p:stCondLst>
                                        </p:cTn>
                                        <p:tgtEl>
                                          <p:spTgt spid="369"/>
                                        </p:tgtEl>
                                        <p:attrNameLst>
                                          <p:attrName>style.visibility</p:attrName>
                                        </p:attrNameLst>
                                      </p:cBhvr>
                                      <p:to>
                                        <p:strVal val="hidden"/>
                                      </p:to>
                                    </p:set>
                                  </p:childTnLst>
                                </p:cTn>
                              </p:par>
                              <p:par>
                                <p:cTn id="8" presetID="10" presetClass="entr" presetSubtype="0" fill="hold" grpId="0" nodeType="withEffect">
                                  <p:stCondLst>
                                    <p:cond delay="1000"/>
                                  </p:stCondLst>
                                  <p:childTnLst>
                                    <p:set>
                                      <p:cBhvr>
                                        <p:cTn id="9" dur="1" fill="hold">
                                          <p:stCondLst>
                                            <p:cond delay="0"/>
                                          </p:stCondLst>
                                        </p:cTn>
                                        <p:tgtEl>
                                          <p:spTgt spid="371"/>
                                        </p:tgtEl>
                                        <p:attrNameLst>
                                          <p:attrName>style.visibility</p:attrName>
                                        </p:attrNameLst>
                                      </p:cBhvr>
                                      <p:to>
                                        <p:strVal val="visible"/>
                                      </p:to>
                                    </p:set>
                                    <p:animEffect transition="in" filter="fade">
                                      <p:cBhvr>
                                        <p:cTn id="10" dur="500"/>
                                        <p:tgtEl>
                                          <p:spTgt spid="371"/>
                                        </p:tgtEl>
                                      </p:cBhvr>
                                    </p:animEffect>
                                  </p:childTnLst>
                                </p:cTn>
                              </p:par>
                              <p:par>
                                <p:cTn id="11" presetID="31" presetClass="entr" presetSubtype="0" fill="hold" nodeType="withEffect">
                                  <p:stCondLst>
                                    <p:cond delay="1000"/>
                                  </p:stCondLst>
                                  <p:childTnLst>
                                    <p:set>
                                      <p:cBhvr>
                                        <p:cTn id="12" dur="1" fill="hold">
                                          <p:stCondLst>
                                            <p:cond delay="0"/>
                                          </p:stCondLst>
                                        </p:cTn>
                                        <p:tgtEl>
                                          <p:spTgt spid="370"/>
                                        </p:tgtEl>
                                        <p:attrNameLst>
                                          <p:attrName>style.visibility</p:attrName>
                                        </p:attrNameLst>
                                      </p:cBhvr>
                                      <p:to>
                                        <p:strVal val="visible"/>
                                      </p:to>
                                    </p:set>
                                    <p:anim calcmode="lin" valueType="num">
                                      <p:cBhvr>
                                        <p:cTn id="13" dur="1000" fill="hold"/>
                                        <p:tgtEl>
                                          <p:spTgt spid="370"/>
                                        </p:tgtEl>
                                        <p:attrNameLst>
                                          <p:attrName>ppt_w</p:attrName>
                                        </p:attrNameLst>
                                      </p:cBhvr>
                                      <p:tavLst>
                                        <p:tav tm="0">
                                          <p:val>
                                            <p:fltVal val="0"/>
                                          </p:val>
                                        </p:tav>
                                        <p:tav tm="100000">
                                          <p:val>
                                            <p:strVal val="#ppt_w"/>
                                          </p:val>
                                        </p:tav>
                                      </p:tavLst>
                                    </p:anim>
                                    <p:anim calcmode="lin" valueType="num">
                                      <p:cBhvr>
                                        <p:cTn id="14" dur="1000" fill="hold"/>
                                        <p:tgtEl>
                                          <p:spTgt spid="370"/>
                                        </p:tgtEl>
                                        <p:attrNameLst>
                                          <p:attrName>ppt_h</p:attrName>
                                        </p:attrNameLst>
                                      </p:cBhvr>
                                      <p:tavLst>
                                        <p:tav tm="0">
                                          <p:val>
                                            <p:fltVal val="0"/>
                                          </p:val>
                                        </p:tav>
                                        <p:tav tm="100000">
                                          <p:val>
                                            <p:strVal val="#ppt_h"/>
                                          </p:val>
                                        </p:tav>
                                      </p:tavLst>
                                    </p:anim>
                                    <p:anim calcmode="lin" valueType="num">
                                      <p:cBhvr>
                                        <p:cTn id="15" dur="1000" fill="hold"/>
                                        <p:tgtEl>
                                          <p:spTgt spid="370"/>
                                        </p:tgtEl>
                                        <p:attrNameLst>
                                          <p:attrName>style.rotation</p:attrName>
                                        </p:attrNameLst>
                                      </p:cBhvr>
                                      <p:tavLst>
                                        <p:tav tm="0">
                                          <p:val>
                                            <p:fltVal val="90"/>
                                          </p:val>
                                        </p:tav>
                                        <p:tav tm="100000">
                                          <p:val>
                                            <p:fltVal val="0"/>
                                          </p:val>
                                        </p:tav>
                                      </p:tavLst>
                                    </p:anim>
                                    <p:animEffect transition="in" filter="fade">
                                      <p:cBhvr>
                                        <p:cTn id="16" dur="10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0"/>
      <p:bldP spid="37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7B6FF"/>
        </a:solidFill>
        <a:effectLst/>
      </p:bgPr>
    </p:bg>
    <p:spTree>
      <p:nvGrpSpPr>
        <p:cNvPr id="1" name=""/>
        <p:cNvGrpSpPr/>
        <p:nvPr/>
      </p:nvGrpSpPr>
      <p:grpSpPr>
        <a:xfrm>
          <a:off x="0" y="0"/>
          <a:ext cx="0" cy="0"/>
          <a:chOff x="0" y="0"/>
          <a:chExt cx="0" cy="0"/>
        </a:xfrm>
      </p:grpSpPr>
      <p:sp>
        <p:nvSpPr>
          <p:cNvPr id="373" name="Rectangle2 7"/>
          <p:cNvSpPr/>
          <p:nvPr/>
        </p:nvSpPr>
        <p:spPr>
          <a:xfrm>
            <a:off x="-514350" y="1790700"/>
            <a:ext cx="9648825" cy="3200400"/>
          </a:xfrm>
          <a:prstGeom prst="rect">
            <a:avLst/>
          </a:prstGeom>
          <a:solidFill>
            <a:srgbClr val="000000"/>
          </a:solidFill>
          <a:ln w="9525">
            <a:solidFill>
              <a:srgbClr val="000000"/>
            </a:solidFill>
          </a:ln>
          <a:effectLst/>
        </p:spPr>
        <p:txBody>
          <a:bodyPr wrap="square" rtlCol="0" anchor="ctr">
            <a:spAutoFit/>
          </a:bodyPr>
          <a:lstStyle/>
          <a:p>
            <a:pPr algn="ctr"/>
            <a:endParaRPr/>
          </a:p>
        </p:txBody>
      </p:sp>
      <p:sp>
        <p:nvSpPr>
          <p:cNvPr id="11" name="Rectangle 10"/>
          <p:cNvSpPr/>
          <p:nvPr/>
        </p:nvSpPr>
        <p:spPr>
          <a:xfrm rot="-180000">
            <a:off x="-609598" y="852139"/>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80000">
            <a:off x="-334839" y="2122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374" name="TextBox 1"/>
          <p:cNvSpPr txBox="1"/>
          <p:nvPr/>
        </p:nvSpPr>
        <p:spPr>
          <a:xfrm>
            <a:off x="5838825" y="7839075"/>
            <a:ext cx="11153775" cy="428625"/>
          </a:xfrm>
          <a:prstGeom prst="rect">
            <a:avLst/>
          </a:prstGeom>
          <a:effectLst/>
        </p:spPr>
        <p:txBody>
          <a:bodyPr wrap="square" rtlCol="0" anchor="t">
            <a:spAutoFit/>
          </a:bodyPr>
          <a:lstStyle/>
          <a:p>
            <a:pPr algn="l"/>
            <a:r>
              <a:rPr lang="en-US" sz="3150" b="0" i="0" u="none" spc="0" dirty="0" smtClean="0">
                <a:solidFill>
                  <a:srgbClr val="F8941D"/>
                </a:solidFill>
                <a:latin typeface="Nina Compressed"/>
              </a:rPr>
              <a:t>You can't be  a little pregnant.</a:t>
            </a:r>
          </a:p>
        </p:txBody>
      </p:sp>
      <p:sp>
        <p:nvSpPr>
          <p:cNvPr id="375" name="Rectangle2 2"/>
          <p:cNvSpPr/>
          <p:nvPr/>
        </p:nvSpPr>
        <p:spPr>
          <a:xfrm>
            <a:off x="895350" y="7943850"/>
            <a:ext cx="4667250" cy="76200"/>
          </a:xfrm>
          <a:prstGeom prst="rect">
            <a:avLst/>
          </a:prstGeom>
          <a:solidFill>
            <a:srgbClr val="FDB60F"/>
          </a:solidFill>
          <a:effectLst/>
        </p:spPr>
        <p:txBody>
          <a:bodyPr wrap="square" rtlCol="0" anchor="ctr">
            <a:spAutoFit/>
          </a:bodyPr>
          <a:lstStyle/>
          <a:p>
            <a:pPr algn="ctr"/>
            <a:endParaRPr/>
          </a:p>
        </p:txBody>
      </p:sp>
      <p:sp>
        <p:nvSpPr>
          <p:cNvPr id="376" name="Ellipse2 1"/>
          <p:cNvSpPr/>
          <p:nvPr/>
        </p:nvSpPr>
        <p:spPr>
          <a:xfrm>
            <a:off x="6410325" y="7191375"/>
            <a:ext cx="333375" cy="209550"/>
          </a:xfrm>
          <a:prstGeom prst="ellipse">
            <a:avLst/>
          </a:prstGeom>
          <a:solidFill>
            <a:srgbClr val="000000"/>
          </a:solidFill>
          <a:ln w="9525">
            <a:solidFill>
              <a:srgbClr val="000000"/>
            </a:solidFill>
          </a:ln>
          <a:effectLst/>
        </p:spPr>
        <p:txBody>
          <a:bodyPr wrap="square" rtlCol="0" anchor="ctr">
            <a:spAutoFit/>
          </a:bodyPr>
          <a:lstStyle/>
          <a:p>
            <a:pPr algn="ctr"/>
            <a:endParaRPr/>
          </a:p>
        </p:txBody>
      </p:sp>
      <p:sp>
        <p:nvSpPr>
          <p:cNvPr id="377" name="Rectangle2 6"/>
          <p:cNvSpPr/>
          <p:nvPr/>
        </p:nvSpPr>
        <p:spPr>
          <a:xfrm>
            <a:off x="895350" y="7534275"/>
            <a:ext cx="11430000" cy="95250"/>
          </a:xfrm>
          <a:prstGeom prst="rect">
            <a:avLst/>
          </a:prstGeom>
          <a:solidFill>
            <a:srgbClr val="1C1C1C"/>
          </a:solidFill>
          <a:ln w="9525">
            <a:solidFill>
              <a:srgbClr val="000000"/>
            </a:solidFill>
          </a:ln>
          <a:effectLst/>
        </p:spPr>
        <p:txBody>
          <a:bodyPr wrap="square" rtlCol="0" anchor="ctr">
            <a:spAutoFit/>
          </a:bodyPr>
          <a:lstStyle/>
          <a:p>
            <a:pPr algn="ctr"/>
            <a:endParaRPr/>
          </a:p>
        </p:txBody>
      </p:sp>
      <p:sp>
        <p:nvSpPr>
          <p:cNvPr id="379" name="Rectangle 5"/>
          <p:cNvSpPr/>
          <p:nvPr/>
        </p:nvSpPr>
        <p:spPr>
          <a:xfrm>
            <a:off x="0" y="-266700"/>
            <a:ext cx="7629525" cy="2400300"/>
          </a:xfrm>
          <a:prstGeom prst="rect">
            <a:avLst/>
          </a:prstGeom>
          <a:effectLst/>
        </p:spPr>
        <p:txBody>
          <a:bodyPr wrap="square" rtlCol="0" anchor="ctr">
            <a:spAutoFit/>
          </a:bodyPr>
          <a:lstStyle/>
          <a:p>
            <a:pPr algn="ctr"/>
            <a:r>
              <a:rPr lang="en-US" sz="4650" b="0" i="0" u="none" spc="0" dirty="0" smtClean="0">
                <a:solidFill>
                  <a:srgbClr val="000000"/>
                </a:solidFill>
                <a:latin typeface="Impact"/>
              </a:rPr>
              <a:t>REMEMBER!</a:t>
            </a:r>
          </a:p>
        </p:txBody>
      </p:sp>
      <p:sp>
        <p:nvSpPr>
          <p:cNvPr id="380" name="TextBox 2"/>
          <p:cNvSpPr txBox="1"/>
          <p:nvPr/>
        </p:nvSpPr>
        <p:spPr>
          <a:xfrm>
            <a:off x="3724275" y="2923282"/>
            <a:ext cx="3514725" cy="1077218"/>
          </a:xfrm>
          <a:prstGeom prst="rect">
            <a:avLst/>
          </a:prstGeom>
          <a:effectLst/>
        </p:spPr>
        <p:txBody>
          <a:bodyPr wrap="square" rtlCol="0" anchor="t">
            <a:spAutoFit/>
          </a:bodyPr>
          <a:lstStyle/>
          <a:p>
            <a:pPr algn="ctr"/>
            <a:r>
              <a:rPr lang="en-US" sz="3200" b="0" i="0" u="none" spc="0" dirty="0" smtClean="0">
                <a:solidFill>
                  <a:srgbClr val="FFFFFF"/>
                </a:solidFill>
                <a:latin typeface="Impact"/>
              </a:rPr>
              <a:t>You can't be a little bit pregnant!</a:t>
            </a:r>
          </a:p>
        </p:txBody>
      </p:sp>
      <p:pic>
        <p:nvPicPr>
          <p:cNvPr id="381" name="1065306_11970783.jpg"/>
          <p:cNvPicPr>
            <a:picLocks noChangeAspect="1"/>
          </p:cNvPicPr>
          <p:nvPr/>
        </p:nvPicPr>
        <p:blipFill>
          <a:blip r:embed="rId2"/>
          <a:srcRect l="240" t="1049" r="19615" b="2411"/>
          <a:stretch>
            <a:fillRect/>
          </a:stretch>
        </p:blipFill>
        <p:spPr>
          <a:xfrm rot="-240000">
            <a:off x="876300" y="2028825"/>
            <a:ext cx="2562225" cy="3219450"/>
          </a:xfrm>
          <a:prstGeom prst="rect">
            <a:avLst/>
          </a:prstGeom>
          <a:ln w="57150">
            <a:solidFill>
              <a:schemeClr val="bg1"/>
            </a:solidFill>
          </a:ln>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p:cTn id="7" dur="1000" fill="hold"/>
                                        <p:tgtEl>
                                          <p:spTgt spid="379"/>
                                        </p:tgtEl>
                                        <p:attrNameLst>
                                          <p:attrName>ppt_w</p:attrName>
                                        </p:attrNameLst>
                                      </p:cBhvr>
                                      <p:tavLst>
                                        <p:tav tm="0">
                                          <p:val>
                                            <p:fltVal val="0"/>
                                          </p:val>
                                        </p:tav>
                                        <p:tav tm="100000">
                                          <p:val>
                                            <p:strVal val="#ppt_w"/>
                                          </p:val>
                                        </p:tav>
                                      </p:tavLst>
                                    </p:anim>
                                    <p:anim calcmode="lin" valueType="num">
                                      <p:cBhvr>
                                        <p:cTn id="8" dur="1000" fill="hold"/>
                                        <p:tgtEl>
                                          <p:spTgt spid="379"/>
                                        </p:tgtEl>
                                        <p:attrNameLst>
                                          <p:attrName>ppt_h</p:attrName>
                                        </p:attrNameLst>
                                      </p:cBhvr>
                                      <p:tavLst>
                                        <p:tav tm="0">
                                          <p:val>
                                            <p:fltVal val="0"/>
                                          </p:val>
                                        </p:tav>
                                        <p:tav tm="100000">
                                          <p:val>
                                            <p:strVal val="#ppt_h"/>
                                          </p:val>
                                        </p:tav>
                                      </p:tavLst>
                                    </p:anim>
                                    <p:anim calcmode="lin" valueType="num">
                                      <p:cBhvr>
                                        <p:cTn id="9" dur="1000" fill="hold"/>
                                        <p:tgtEl>
                                          <p:spTgt spid="379"/>
                                        </p:tgtEl>
                                        <p:attrNameLst>
                                          <p:attrName>style.rotation</p:attrName>
                                        </p:attrNameLst>
                                      </p:cBhvr>
                                      <p:tavLst>
                                        <p:tav tm="0">
                                          <p:val>
                                            <p:fltVal val="90"/>
                                          </p:val>
                                        </p:tav>
                                        <p:tav tm="100000">
                                          <p:val>
                                            <p:fltVal val="0"/>
                                          </p:val>
                                        </p:tav>
                                      </p:tavLst>
                                    </p:anim>
                                    <p:animEffect transition="in" filter="fade">
                                      <p:cBhvr>
                                        <p:cTn id="10" dur="1000"/>
                                        <p:tgtEl>
                                          <p:spTgt spid="379"/>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380"/>
                                        </p:tgtEl>
                                        <p:attrNameLst>
                                          <p:attrName>style.visibility</p:attrName>
                                        </p:attrNameLst>
                                      </p:cBhvr>
                                      <p:to>
                                        <p:strVal val="visible"/>
                                      </p:to>
                                    </p:set>
                                    <p:anim calcmode="lin" valueType="num">
                                      <p:cBhvr additive="base">
                                        <p:cTn id="14" dur="500" fill="hold"/>
                                        <p:tgtEl>
                                          <p:spTgt spid="380"/>
                                        </p:tgtEl>
                                        <p:attrNameLst>
                                          <p:attrName>ppt_x</p:attrName>
                                        </p:attrNameLst>
                                      </p:cBhvr>
                                      <p:tavLst>
                                        <p:tav tm="0">
                                          <p:val>
                                            <p:strVal val="0-#ppt_w/2"/>
                                          </p:val>
                                        </p:tav>
                                        <p:tav tm="100000">
                                          <p:val>
                                            <p:strVal val="#ppt_x"/>
                                          </p:val>
                                        </p:tav>
                                      </p:tavLst>
                                    </p:anim>
                                    <p:anim calcmode="lin" valueType="num">
                                      <p:cBhvr additive="base">
                                        <p:cTn id="15" dur="500" fill="hold"/>
                                        <p:tgtEl>
                                          <p:spTgt spid="38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81"/>
                                        </p:tgtEl>
                                        <p:attrNameLst>
                                          <p:attrName>style.visibility</p:attrName>
                                        </p:attrNameLst>
                                      </p:cBhvr>
                                      <p:to>
                                        <p:strVal val="visible"/>
                                      </p:to>
                                    </p:set>
                                    <p:anim calcmode="lin" valueType="num">
                                      <p:cBhvr additive="base">
                                        <p:cTn id="18" dur="500" fill="hold"/>
                                        <p:tgtEl>
                                          <p:spTgt spid="381"/>
                                        </p:tgtEl>
                                        <p:attrNameLst>
                                          <p:attrName>ppt_x</p:attrName>
                                        </p:attrNameLst>
                                      </p:cBhvr>
                                      <p:tavLst>
                                        <p:tav tm="0">
                                          <p:val>
                                            <p:strVal val="1+#ppt_w/2"/>
                                          </p:val>
                                        </p:tav>
                                        <p:tav tm="100000">
                                          <p:val>
                                            <p:strVal val="#ppt_x"/>
                                          </p:val>
                                        </p:tav>
                                      </p:tavLst>
                                    </p:anim>
                                    <p:anim calcmode="lin" valueType="num">
                                      <p:cBhvr additive="base">
                                        <p:cTn id="19" dur="500" fill="hold"/>
                                        <p:tgtEl>
                                          <p:spTgt spid="3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p:bldP spid="38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43" name="Rectangle 42"/>
          <p:cNvSpPr/>
          <p:nvPr/>
        </p:nvSpPr>
        <p:spPr>
          <a:xfrm rot="-180000">
            <a:off x="-341164" y="250558"/>
            <a:ext cx="8153400" cy="1314043"/>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cxnSp>
        <p:nvCxnSpPr>
          <p:cNvPr id="9" name="Straight Arrow Connector 8"/>
          <p:cNvCxnSpPr/>
          <p:nvPr/>
        </p:nvCxnSpPr>
        <p:spPr>
          <a:xfrm flipH="1" flipV="1">
            <a:off x="3352800" y="2295525"/>
            <a:ext cx="9525" cy="5715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V="1">
            <a:off x="4191000" y="2181225"/>
            <a:ext cx="971550" cy="752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4191000" y="3086100"/>
            <a:ext cx="1219200"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4191000" y="3848100"/>
            <a:ext cx="1404937"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a:off x="4024312" y="3848100"/>
            <a:ext cx="652463" cy="1143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a:stCxn id="7" idx="2"/>
            <a:endCxn id="393" idx="0"/>
          </p:cNvCxnSpPr>
          <p:nvPr/>
        </p:nvCxnSpPr>
        <p:spPr>
          <a:xfrm>
            <a:off x="3429000" y="3943350"/>
            <a:ext cx="4763"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flipH="1">
            <a:off x="1500187" y="3405187"/>
            <a:ext cx="125253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flipH="1" flipV="1">
            <a:off x="1674976" y="2410270"/>
            <a:ext cx="1219200" cy="6191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Rectangle 6"/>
          <p:cNvSpPr/>
          <p:nvPr/>
        </p:nvSpPr>
        <p:spPr>
          <a:xfrm>
            <a:off x="2590800" y="2867025"/>
            <a:ext cx="1676400" cy="1076325"/>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TextBox 8"/>
          <p:cNvSpPr txBox="1"/>
          <p:nvPr/>
        </p:nvSpPr>
        <p:spPr>
          <a:xfrm>
            <a:off x="2752725" y="3162300"/>
            <a:ext cx="1333500"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Customer</a:t>
            </a:r>
          </a:p>
        </p:txBody>
      </p:sp>
      <p:sp>
        <p:nvSpPr>
          <p:cNvPr id="385" name="TextBox 7"/>
          <p:cNvSpPr txBox="1"/>
          <p:nvPr/>
        </p:nvSpPr>
        <p:spPr>
          <a:xfrm>
            <a:off x="485775" y="2000250"/>
            <a:ext cx="1333500" cy="590550"/>
          </a:xfrm>
          <a:prstGeom prst="rect">
            <a:avLst/>
          </a:prstGeom>
          <a:effectLst/>
        </p:spPr>
        <p:txBody>
          <a:bodyPr wrap="square" rtlCol="0" anchor="t">
            <a:spAutoFit/>
          </a:bodyPr>
          <a:lstStyle/>
          <a:p>
            <a:pPr algn="ctr"/>
            <a:r>
              <a:rPr lang="en-US" sz="2025" b="0" i="0" u="none" spc="0" dirty="0" smtClean="0">
                <a:solidFill>
                  <a:srgbClr val="000000"/>
                </a:solidFill>
                <a:latin typeface="Impact"/>
              </a:rPr>
              <a:t>Event Planner</a:t>
            </a:r>
          </a:p>
        </p:txBody>
      </p:sp>
      <p:sp>
        <p:nvSpPr>
          <p:cNvPr id="387" name="TextBox 1"/>
          <p:cNvSpPr txBox="1"/>
          <p:nvPr/>
        </p:nvSpPr>
        <p:spPr>
          <a:xfrm rot="-180000">
            <a:off x="1304925" y="496381"/>
            <a:ext cx="5438775" cy="771525"/>
          </a:xfrm>
          <a:prstGeom prst="rect">
            <a:avLst/>
          </a:prstGeom>
          <a:effectLst/>
        </p:spPr>
        <p:txBody>
          <a:bodyPr wrap="square" rtlCol="0" anchor="t">
            <a:spAutoFit/>
          </a:bodyPr>
          <a:lstStyle/>
          <a:p>
            <a:pPr algn="l"/>
            <a:r>
              <a:rPr lang="en-US" sz="2700" b="0" i="0" u="none" spc="0" dirty="0" smtClean="0">
                <a:solidFill>
                  <a:srgbClr val="000000"/>
                </a:solidFill>
                <a:latin typeface="Impact"/>
              </a:rPr>
              <a:t>Entities that would be named in a lawsuit by the customer</a:t>
            </a:r>
          </a:p>
        </p:txBody>
      </p:sp>
      <p:sp>
        <p:nvSpPr>
          <p:cNvPr id="388" name="TextBox 9"/>
          <p:cNvSpPr txBox="1"/>
          <p:nvPr/>
        </p:nvSpPr>
        <p:spPr>
          <a:xfrm>
            <a:off x="4800600" y="1794151"/>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Tent Rental</a:t>
            </a:r>
          </a:p>
        </p:txBody>
      </p:sp>
      <p:sp>
        <p:nvSpPr>
          <p:cNvPr id="389" name="TextBox 10"/>
          <p:cNvSpPr txBox="1"/>
          <p:nvPr/>
        </p:nvSpPr>
        <p:spPr>
          <a:xfrm>
            <a:off x="2333625" y="1876425"/>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Caterer</a:t>
            </a:r>
          </a:p>
        </p:txBody>
      </p:sp>
      <p:sp>
        <p:nvSpPr>
          <p:cNvPr id="391" name="TextBox 11"/>
          <p:cNvSpPr txBox="1"/>
          <p:nvPr/>
        </p:nvSpPr>
        <p:spPr>
          <a:xfrm>
            <a:off x="5162550" y="2867025"/>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Entertainment</a:t>
            </a:r>
          </a:p>
        </p:txBody>
      </p:sp>
      <p:sp>
        <p:nvSpPr>
          <p:cNvPr id="393" name="TextBox 12"/>
          <p:cNvSpPr txBox="1"/>
          <p:nvPr/>
        </p:nvSpPr>
        <p:spPr>
          <a:xfrm>
            <a:off x="2333625" y="4324350"/>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Stage</a:t>
            </a:r>
          </a:p>
        </p:txBody>
      </p:sp>
      <p:sp>
        <p:nvSpPr>
          <p:cNvPr id="395" name="TextBox 13"/>
          <p:cNvSpPr txBox="1"/>
          <p:nvPr/>
        </p:nvSpPr>
        <p:spPr>
          <a:xfrm>
            <a:off x="3724275" y="4991100"/>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Decorations</a:t>
            </a:r>
          </a:p>
        </p:txBody>
      </p:sp>
      <p:sp>
        <p:nvSpPr>
          <p:cNvPr id="397" name="TextBox 14"/>
          <p:cNvSpPr txBox="1"/>
          <p:nvPr/>
        </p:nvSpPr>
        <p:spPr>
          <a:xfrm>
            <a:off x="5124450" y="4000500"/>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Activities</a:t>
            </a:r>
          </a:p>
        </p:txBody>
      </p:sp>
      <p:sp>
        <p:nvSpPr>
          <p:cNvPr id="400" name="TextBox 15"/>
          <p:cNvSpPr txBox="1"/>
          <p:nvPr/>
        </p:nvSpPr>
        <p:spPr>
          <a:xfrm>
            <a:off x="323850" y="3943350"/>
            <a:ext cx="2352675" cy="1808187"/>
          </a:xfrm>
          <a:prstGeom prst="rect">
            <a:avLst/>
          </a:prstGeom>
          <a:effectLst/>
        </p:spPr>
        <p:txBody>
          <a:bodyPr wrap="square" rtlCol="0" anchor="t">
            <a:spAutoFit/>
          </a:bodyPr>
          <a:lstStyle/>
          <a:p>
            <a:r>
              <a:rPr lang="en-US" sz="1400" dirty="0"/>
              <a:t>So if there is a claim for a covered activity during setup, during the event, or take down, the general liability policy would provide defense coverage for negligence of the NAMED insured.</a:t>
            </a:r>
          </a:p>
          <a:p>
            <a:pPr algn="l"/>
            <a:endParaRPr lang="en-US" sz="1350" b="0" i="0" u="none" spc="0" dirty="0" smtClean="0">
              <a:solidFill>
                <a:srgbClr val="000000"/>
              </a:solidFill>
              <a:latin typeface="Nina Compressed"/>
            </a:endParaRPr>
          </a:p>
        </p:txBody>
      </p:sp>
      <p:sp>
        <p:nvSpPr>
          <p:cNvPr id="403" name="TextBox 16"/>
          <p:cNvSpPr txBox="1"/>
          <p:nvPr/>
        </p:nvSpPr>
        <p:spPr>
          <a:xfrm>
            <a:off x="419100" y="3190875"/>
            <a:ext cx="1333500"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Venue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
                                        </p:tgtEl>
                                        <p:attrNameLst>
                                          <p:attrName>style.visibility</p:attrName>
                                        </p:attrNameLst>
                                      </p:cBhvr>
                                      <p:to>
                                        <p:strVal val="visible"/>
                                      </p:to>
                                    </p:set>
                                    <p:animEffect transition="in" filter="fade">
                                      <p:cBhvr>
                                        <p:cTn id="10" dur="500"/>
                                        <p:tgtEl>
                                          <p:spTgt spid="38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8"/>
                                        </p:tgtEl>
                                        <p:attrNameLst>
                                          <p:attrName>style.visibility</p:attrName>
                                        </p:attrNameLst>
                                      </p:cBhvr>
                                      <p:to>
                                        <p:strVal val="visible"/>
                                      </p:to>
                                    </p:set>
                                    <p:animEffect transition="in" filter="fade">
                                      <p:cBhvr>
                                        <p:cTn id="17" dur="500"/>
                                        <p:tgtEl>
                                          <p:spTgt spid="38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1"/>
                                        </p:tgtEl>
                                        <p:attrNameLst>
                                          <p:attrName>style.visibility</p:attrName>
                                        </p:attrNameLst>
                                      </p:cBhvr>
                                      <p:to>
                                        <p:strVal val="visible"/>
                                      </p:to>
                                    </p:set>
                                    <p:animEffect transition="in" filter="fade">
                                      <p:cBhvr>
                                        <p:cTn id="24" dur="500"/>
                                        <p:tgtEl>
                                          <p:spTgt spid="391"/>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7"/>
                                        </p:tgtEl>
                                        <p:attrNameLst>
                                          <p:attrName>style.visibility</p:attrName>
                                        </p:attrNameLst>
                                      </p:cBhvr>
                                      <p:to>
                                        <p:strVal val="visible"/>
                                      </p:to>
                                    </p:set>
                                    <p:animEffect transition="in" filter="fade">
                                      <p:cBhvr>
                                        <p:cTn id="31" dur="500"/>
                                        <p:tgtEl>
                                          <p:spTgt spid="397"/>
                                        </p:tgtEl>
                                      </p:cBhvr>
                                    </p:animEffect>
                                  </p:childTnLst>
                                </p:cTn>
                              </p:par>
                            </p:childTnLst>
                          </p:cTn>
                        </p:par>
                        <p:par>
                          <p:cTn id="32" fill="hold">
                            <p:stCondLst>
                              <p:cond delay="2000"/>
                            </p:stCondLst>
                            <p:childTnLst>
                              <p:par>
                                <p:cTn id="33" presetID="22" presetClass="entr" presetSubtype="1"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95"/>
                                        </p:tgtEl>
                                        <p:attrNameLst>
                                          <p:attrName>style.visibility</p:attrName>
                                        </p:attrNameLst>
                                      </p:cBhvr>
                                      <p:to>
                                        <p:strVal val="visible"/>
                                      </p:to>
                                    </p:set>
                                    <p:animEffect transition="in" filter="fade">
                                      <p:cBhvr>
                                        <p:cTn id="38" dur="500"/>
                                        <p:tgtEl>
                                          <p:spTgt spid="395"/>
                                        </p:tgtEl>
                                      </p:cBhvr>
                                    </p:animEffect>
                                  </p:childTnLst>
                                </p:cTn>
                              </p:par>
                            </p:childTnLst>
                          </p:cTn>
                        </p:par>
                        <p:par>
                          <p:cTn id="39" fill="hold">
                            <p:stCondLst>
                              <p:cond delay="2500"/>
                            </p:stCondLst>
                            <p:childTnLst>
                              <p:par>
                                <p:cTn id="40" presetID="22" presetClass="entr" presetSubtype="1"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93"/>
                                        </p:tgtEl>
                                        <p:attrNameLst>
                                          <p:attrName>style.visibility</p:attrName>
                                        </p:attrNameLst>
                                      </p:cBhvr>
                                      <p:to>
                                        <p:strVal val="visible"/>
                                      </p:to>
                                    </p:set>
                                    <p:animEffect transition="in" filter="fade">
                                      <p:cBhvr>
                                        <p:cTn id="45" dur="500"/>
                                        <p:tgtEl>
                                          <p:spTgt spid="393"/>
                                        </p:tgtEl>
                                      </p:cBhvr>
                                    </p:animEffect>
                                  </p:childTnLst>
                                </p:cTn>
                              </p:par>
                            </p:childTnLst>
                          </p:cTn>
                        </p:par>
                        <p:par>
                          <p:cTn id="46" fill="hold">
                            <p:stCondLst>
                              <p:cond delay="3000"/>
                            </p:stCondLst>
                            <p:childTnLst>
                              <p:par>
                                <p:cTn id="47" presetID="22" presetClass="entr" presetSubtype="2"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right)">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03"/>
                                        </p:tgtEl>
                                        <p:attrNameLst>
                                          <p:attrName>style.visibility</p:attrName>
                                        </p:attrNameLst>
                                      </p:cBhvr>
                                      <p:to>
                                        <p:strVal val="visible"/>
                                      </p:to>
                                    </p:set>
                                    <p:animEffect transition="in" filter="fade">
                                      <p:cBhvr>
                                        <p:cTn id="52" dur="500"/>
                                        <p:tgtEl>
                                          <p:spTgt spid="403"/>
                                        </p:tgtEl>
                                      </p:cBhvr>
                                    </p:animEffect>
                                  </p:childTnLst>
                                </p:cTn>
                              </p:par>
                            </p:childTnLst>
                          </p:cTn>
                        </p:par>
                        <p:par>
                          <p:cTn id="53" fill="hold">
                            <p:stCondLst>
                              <p:cond delay="3500"/>
                            </p:stCondLst>
                            <p:childTnLst>
                              <p:par>
                                <p:cTn id="54" presetID="22" presetClass="entr" presetSubtype="4"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down)">
                                      <p:cBhvr>
                                        <p:cTn id="56" dur="500"/>
                                        <p:tgtEl>
                                          <p:spTgt spid="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85"/>
                                        </p:tgtEl>
                                        <p:attrNameLst>
                                          <p:attrName>style.visibility</p:attrName>
                                        </p:attrNameLst>
                                      </p:cBhvr>
                                      <p:to>
                                        <p:strVal val="visible"/>
                                      </p:to>
                                    </p:set>
                                    <p:animEffect transition="in" filter="fade">
                                      <p:cBhvr>
                                        <p:cTn id="59" dur="500"/>
                                        <p:tgtEl>
                                          <p:spTgt spid="385"/>
                                        </p:tgtEl>
                                      </p:cBhvr>
                                    </p:animEffect>
                                  </p:childTnLst>
                                </p:cTn>
                              </p:par>
                            </p:childTnLst>
                          </p:cTn>
                        </p:par>
                        <p:par>
                          <p:cTn id="60" fill="hold">
                            <p:stCondLst>
                              <p:cond delay="4000"/>
                            </p:stCondLst>
                            <p:childTnLst>
                              <p:par>
                                <p:cTn id="61" presetID="53" presetClass="entr" presetSubtype="16" fill="hold" grpId="0" nodeType="afterEffect">
                                  <p:stCondLst>
                                    <p:cond delay="0"/>
                                  </p:stCondLst>
                                  <p:childTnLst>
                                    <p:set>
                                      <p:cBhvr>
                                        <p:cTn id="62" dur="1" fill="hold">
                                          <p:stCondLst>
                                            <p:cond delay="0"/>
                                          </p:stCondLst>
                                        </p:cTn>
                                        <p:tgtEl>
                                          <p:spTgt spid="400"/>
                                        </p:tgtEl>
                                        <p:attrNameLst>
                                          <p:attrName>style.visibility</p:attrName>
                                        </p:attrNameLst>
                                      </p:cBhvr>
                                      <p:to>
                                        <p:strVal val="visible"/>
                                      </p:to>
                                    </p:set>
                                    <p:anim calcmode="lin" valueType="num">
                                      <p:cBhvr>
                                        <p:cTn id="63" dur="500" fill="hold"/>
                                        <p:tgtEl>
                                          <p:spTgt spid="400"/>
                                        </p:tgtEl>
                                        <p:attrNameLst>
                                          <p:attrName>ppt_w</p:attrName>
                                        </p:attrNameLst>
                                      </p:cBhvr>
                                      <p:tavLst>
                                        <p:tav tm="0">
                                          <p:val>
                                            <p:fltVal val="0"/>
                                          </p:val>
                                        </p:tav>
                                        <p:tav tm="100000">
                                          <p:val>
                                            <p:strVal val="#ppt_w"/>
                                          </p:val>
                                        </p:tav>
                                      </p:tavLst>
                                    </p:anim>
                                    <p:anim calcmode="lin" valueType="num">
                                      <p:cBhvr>
                                        <p:cTn id="64" dur="500" fill="hold"/>
                                        <p:tgtEl>
                                          <p:spTgt spid="400"/>
                                        </p:tgtEl>
                                        <p:attrNameLst>
                                          <p:attrName>ppt_h</p:attrName>
                                        </p:attrNameLst>
                                      </p:cBhvr>
                                      <p:tavLst>
                                        <p:tav tm="0">
                                          <p:val>
                                            <p:fltVal val="0"/>
                                          </p:val>
                                        </p:tav>
                                        <p:tav tm="100000">
                                          <p:val>
                                            <p:strVal val="#ppt_h"/>
                                          </p:val>
                                        </p:tav>
                                      </p:tavLst>
                                    </p:anim>
                                    <p:animEffect transition="in" filter="fade">
                                      <p:cBhvr>
                                        <p:cTn id="65"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 grpId="0"/>
      <p:bldP spid="388" grpId="0"/>
      <p:bldP spid="389" grpId="0"/>
      <p:bldP spid="391" grpId="0"/>
      <p:bldP spid="393" grpId="0"/>
      <p:bldP spid="395" grpId="0"/>
      <p:bldP spid="397" grpId="0"/>
      <p:bldP spid="400" grpId="0"/>
      <p:bldP spid="40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180000">
            <a:off x="-609598" y="852139"/>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0000">
            <a:off x="-334839" y="2122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406" name="Rounded Rectangle 12"/>
          <p:cNvSpPr/>
          <p:nvPr/>
        </p:nvSpPr>
        <p:spPr>
          <a:xfrm rot="180000">
            <a:off x="819150" y="1477710"/>
            <a:ext cx="6124575" cy="3914775"/>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407" name="TextBox 6"/>
          <p:cNvSpPr txBox="1"/>
          <p:nvPr/>
        </p:nvSpPr>
        <p:spPr>
          <a:xfrm rot="180000">
            <a:off x="1917413" y="589215"/>
            <a:ext cx="6619875" cy="647700"/>
          </a:xfrm>
          <a:prstGeom prst="rect">
            <a:avLst/>
          </a:prstGeom>
          <a:effectLst/>
        </p:spPr>
        <p:txBody>
          <a:bodyPr wrap="square" rtlCol="0" anchor="t">
            <a:spAutoFit/>
          </a:bodyPr>
          <a:lstStyle/>
          <a:p>
            <a:pPr algn="l"/>
            <a:r>
              <a:rPr lang="en-US" sz="4650" b="0" i="0" u="none" spc="0" dirty="0" smtClean="0">
                <a:solidFill>
                  <a:srgbClr val="204E7E"/>
                </a:solidFill>
                <a:latin typeface="Impact"/>
              </a:rPr>
              <a:t>General Liability</a:t>
            </a:r>
          </a:p>
        </p:txBody>
      </p:sp>
      <p:sp>
        <p:nvSpPr>
          <p:cNvPr id="408" name="TextBox 8"/>
          <p:cNvSpPr txBox="1"/>
          <p:nvPr/>
        </p:nvSpPr>
        <p:spPr>
          <a:xfrm rot="180000">
            <a:off x="1171575" y="1772907"/>
            <a:ext cx="5448300" cy="4743606"/>
          </a:xfrm>
          <a:prstGeom prst="rect">
            <a:avLst/>
          </a:prstGeom>
          <a:effectLst/>
        </p:spPr>
        <p:txBody>
          <a:bodyPr wrap="square" rtlCol="0" anchor="t">
            <a:spAutoFit/>
          </a:bodyPr>
          <a:lstStyle/>
          <a:p>
            <a:pPr algn="l"/>
            <a:r>
              <a:rPr lang="en-US" sz="2325" b="0" i="0" u="none" spc="0" dirty="0" smtClean="0">
                <a:solidFill>
                  <a:srgbClr val="000000"/>
                </a:solidFill>
                <a:latin typeface="Nina Compressed"/>
              </a:rPr>
              <a:t>Coverage is provided for claims of bodily injury or property damage liability on your premises or at your customer's </a:t>
            </a:r>
            <a:r>
              <a:rPr lang="en-US" sz="2325" b="0" i="0" u="none" spc="0" dirty="0" smtClean="0">
                <a:solidFill>
                  <a:srgbClr val="000000"/>
                </a:solidFill>
                <a:latin typeface="Nina Compressed"/>
              </a:rPr>
              <a:t>location or event location. </a:t>
            </a:r>
            <a:r>
              <a:rPr lang="en-US" sz="2325" b="0" i="0" u="none" spc="0" dirty="0" smtClean="0">
                <a:solidFill>
                  <a:srgbClr val="000000"/>
                </a:solidFill>
                <a:latin typeface="Nina Compressed"/>
              </a:rPr>
              <a:t>
</a:t>
            </a:r>
          </a:p>
          <a:p>
            <a:pPr algn="l"/>
            <a:r>
              <a:rPr lang="en-US" sz="2325" b="0" i="0" u="none" spc="0" dirty="0" smtClean="0">
                <a:solidFill>
                  <a:srgbClr val="FF3030"/>
                </a:solidFill>
                <a:latin typeface="Impact"/>
              </a:rPr>
              <a:t>Important Note</a:t>
            </a:r>
            <a:r>
              <a:rPr lang="en-US" sz="2325" b="0" i="0" u="none" spc="0" dirty="0" smtClean="0">
                <a:solidFill>
                  <a:srgbClr val="000000"/>
                </a:solidFill>
                <a:latin typeface="Nina Compressed"/>
              </a:rPr>
              <a:t>: Remember that some policies may exclude Errors and Omissions type claims related to the delivery of your professional services.</a:t>
            </a: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500" fill="hold"/>
                                        <p:tgtEl>
                                          <p:spTgt spid="407"/>
                                        </p:tgtEl>
                                        <p:attrNameLst>
                                          <p:attrName>ppt_x</p:attrName>
                                        </p:attrNameLst>
                                      </p:cBhvr>
                                      <p:tavLst>
                                        <p:tav tm="0">
                                          <p:val>
                                            <p:strVal val="1+#ppt_w/2"/>
                                          </p:val>
                                        </p:tav>
                                        <p:tav tm="100000">
                                          <p:val>
                                            <p:strVal val="#ppt_x"/>
                                          </p:val>
                                        </p:tav>
                                      </p:tavLst>
                                    </p:anim>
                                    <p:anim calcmode="lin" valueType="num">
                                      <p:cBhvr additive="base">
                                        <p:cTn id="8" dur="500" fill="hold"/>
                                        <p:tgtEl>
                                          <p:spTgt spid="40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08"/>
                                        </p:tgtEl>
                                        <p:attrNameLst>
                                          <p:attrName>style.visibility</p:attrName>
                                        </p:attrNameLst>
                                      </p:cBhvr>
                                      <p:to>
                                        <p:strVal val="visible"/>
                                      </p:to>
                                    </p:set>
                                    <p:anim calcmode="lin" valueType="num">
                                      <p:cBhvr additive="base">
                                        <p:cTn id="12" dur="500" fill="hold"/>
                                        <p:tgtEl>
                                          <p:spTgt spid="408"/>
                                        </p:tgtEl>
                                        <p:attrNameLst>
                                          <p:attrName>ppt_x</p:attrName>
                                        </p:attrNameLst>
                                      </p:cBhvr>
                                      <p:tavLst>
                                        <p:tav tm="0">
                                          <p:val>
                                            <p:strVal val="0-#ppt_w/2"/>
                                          </p:val>
                                        </p:tav>
                                        <p:tav tm="100000">
                                          <p:val>
                                            <p:strVal val="#ppt_x"/>
                                          </p:val>
                                        </p:tav>
                                      </p:tavLst>
                                    </p:anim>
                                    <p:anim calcmode="lin" valueType="num">
                                      <p:cBhvr additive="base">
                                        <p:cTn id="13" dur="500" fill="hold"/>
                                        <p:tgtEl>
                                          <p:spTgt spid="4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P spid="40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354" name="Rectangle 18"/>
          <p:cNvSpPr/>
          <p:nvPr/>
        </p:nvSpPr>
        <p:spPr>
          <a:xfrm rot="-120000">
            <a:off x="-114300" y="314325"/>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356" name="TextBox 1"/>
          <p:cNvSpPr txBox="1"/>
          <p:nvPr/>
        </p:nvSpPr>
        <p:spPr>
          <a:xfrm rot="-120000">
            <a:off x="1066800" y="596325"/>
            <a:ext cx="5438775" cy="584775"/>
          </a:xfrm>
          <a:prstGeom prst="rect">
            <a:avLst/>
          </a:prstGeom>
          <a:effectLst/>
        </p:spPr>
        <p:txBody>
          <a:bodyPr wrap="square" rtlCol="0" anchor="t">
            <a:spAutoFit/>
          </a:bodyPr>
          <a:lstStyle/>
          <a:p>
            <a:pPr algn="l"/>
            <a:r>
              <a:rPr lang="en-US" sz="3200" b="0" i="0" u="none" spc="0" dirty="0" smtClean="0">
                <a:solidFill>
                  <a:srgbClr val="000000"/>
                </a:solidFill>
                <a:latin typeface="Impact"/>
              </a:rPr>
              <a:t>Event Planner Insurance Needs</a:t>
            </a:r>
          </a:p>
        </p:txBody>
      </p:sp>
      <p:sp>
        <p:nvSpPr>
          <p:cNvPr id="2" name="Rectangle 1"/>
          <p:cNvSpPr/>
          <p:nvPr/>
        </p:nvSpPr>
        <p:spPr>
          <a:xfrm>
            <a:off x="646588"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General Liability</a:t>
            </a:r>
            <a:endParaRPr lang="en-US" sz="2000" dirty="0">
              <a:solidFill>
                <a:schemeClr val="tx1"/>
              </a:solidFill>
              <a:latin typeface="Impact" panose="020B0806030902050204" pitchFamily="34" charset="0"/>
            </a:endParaRPr>
          </a:p>
        </p:txBody>
      </p:sp>
      <p:sp>
        <p:nvSpPr>
          <p:cNvPr id="11" name="Rectangle 10"/>
          <p:cNvSpPr/>
          <p:nvPr/>
        </p:nvSpPr>
        <p:spPr>
          <a:xfrm>
            <a:off x="4076700"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Professional Liability</a:t>
            </a:r>
            <a:endParaRPr lang="en-US" sz="2000" dirty="0">
              <a:solidFill>
                <a:schemeClr val="tx1"/>
              </a:solidFill>
              <a:latin typeface="Impact" panose="020B0806030902050204" pitchFamily="34" charset="0"/>
            </a:endParaRPr>
          </a:p>
        </p:txBody>
      </p:sp>
      <p:sp>
        <p:nvSpPr>
          <p:cNvPr id="12" name="Rectangle 11"/>
          <p:cNvSpPr/>
          <p:nvPr/>
        </p:nvSpPr>
        <p:spPr>
          <a:xfrm>
            <a:off x="646588"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Workers </a:t>
            </a:r>
            <a:br>
              <a:rPr lang="en-US" sz="2000" dirty="0" smtClean="0">
                <a:solidFill>
                  <a:schemeClr val="tx1"/>
                </a:solidFill>
                <a:latin typeface="Impact" panose="020B0806030902050204" pitchFamily="34" charset="0"/>
              </a:rPr>
            </a:br>
            <a:r>
              <a:rPr lang="en-US" sz="2000" dirty="0" smtClean="0">
                <a:solidFill>
                  <a:schemeClr val="tx1"/>
                </a:solidFill>
                <a:latin typeface="Impact" panose="020B0806030902050204" pitchFamily="34" charset="0"/>
              </a:rPr>
              <a:t>Compensation</a:t>
            </a:r>
            <a:endParaRPr lang="en-US" sz="2000" dirty="0">
              <a:solidFill>
                <a:schemeClr val="tx1"/>
              </a:solidFill>
              <a:latin typeface="Impact" panose="020B0806030902050204" pitchFamily="34" charset="0"/>
            </a:endParaRPr>
          </a:p>
        </p:txBody>
      </p:sp>
      <p:sp>
        <p:nvSpPr>
          <p:cNvPr id="13" name="Rectangle 12"/>
          <p:cNvSpPr/>
          <p:nvPr/>
        </p:nvSpPr>
        <p:spPr>
          <a:xfrm>
            <a:off x="4076700"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Property &amp; Inland </a:t>
            </a:r>
            <a:br>
              <a:rPr lang="en-US" sz="2000" dirty="0" smtClean="0">
                <a:solidFill>
                  <a:schemeClr val="tx1"/>
                </a:solidFill>
                <a:latin typeface="Impact" panose="020B0806030902050204" pitchFamily="34" charset="0"/>
              </a:rPr>
            </a:br>
            <a:r>
              <a:rPr lang="en-US" sz="2000" dirty="0" smtClean="0">
                <a:solidFill>
                  <a:schemeClr val="tx1"/>
                </a:solidFill>
                <a:latin typeface="Impact" panose="020B0806030902050204" pitchFamily="34" charset="0"/>
              </a:rPr>
              <a:t>Marine Coverage</a:t>
            </a:r>
            <a:endParaRPr lang="en-US" sz="2000" dirty="0">
              <a:solidFill>
                <a:schemeClr val="tx1"/>
              </a:solidFill>
              <a:latin typeface="Impact" panose="020B0806030902050204" pitchFamily="34" charset="0"/>
            </a:endParaRPr>
          </a:p>
        </p:txBody>
      </p:sp>
      <p:sp>
        <p:nvSpPr>
          <p:cNvPr id="14" name="Rectangle 13"/>
          <p:cNvSpPr/>
          <p:nvPr/>
        </p:nvSpPr>
        <p:spPr>
          <a:xfrm>
            <a:off x="646588"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Commercial  Auto</a:t>
            </a:r>
            <a:endParaRPr lang="en-US" sz="2000" dirty="0">
              <a:solidFill>
                <a:schemeClr val="tx1"/>
              </a:solidFill>
              <a:latin typeface="Impact" panose="020B0806030902050204" pitchFamily="34" charset="0"/>
            </a:endParaRPr>
          </a:p>
        </p:txBody>
      </p:sp>
      <p:sp>
        <p:nvSpPr>
          <p:cNvPr id="15" name="Rectangle 14"/>
          <p:cNvSpPr/>
          <p:nvPr/>
        </p:nvSpPr>
        <p:spPr>
          <a:xfrm>
            <a:off x="4076700"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EPLI Coverage</a:t>
            </a:r>
            <a:endParaRPr lang="en-US" sz="2000" dirty="0">
              <a:solidFill>
                <a:schemeClr val="tx1"/>
              </a:solidFill>
              <a:latin typeface="Impact" panose="020B0806030902050204" pitchFamily="34" charset="0"/>
            </a:endParaRPr>
          </a:p>
        </p:txBody>
      </p:sp>
      <p:cxnSp>
        <p:nvCxnSpPr>
          <p:cNvPr id="4" name="Straight Connector 3"/>
          <p:cNvCxnSpPr/>
          <p:nvPr/>
        </p:nvCxnSpPr>
        <p:spPr>
          <a:xfrm>
            <a:off x="990600" y="2409296"/>
            <a:ext cx="214214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18697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8" name="Rectangle 7"/>
          <p:cNvSpPr/>
          <p:nvPr/>
        </p:nvSpPr>
        <p:spPr>
          <a:xfrm rot="-180000">
            <a:off x="-337335" y="556027"/>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7" name="Rectangle 6"/>
          <p:cNvSpPr/>
          <p:nvPr/>
        </p:nvSpPr>
        <p:spPr>
          <a:xfrm rot="-180000">
            <a:off x="-369379" y="190207"/>
            <a:ext cx="8763000" cy="1463040"/>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22" name="TextBox 6"/>
          <p:cNvSpPr txBox="1"/>
          <p:nvPr/>
        </p:nvSpPr>
        <p:spPr>
          <a:xfrm rot="-120000">
            <a:off x="1219439" y="533400"/>
            <a:ext cx="6619875" cy="647700"/>
          </a:xfrm>
          <a:prstGeom prst="rect">
            <a:avLst/>
          </a:prstGeom>
          <a:effectLst/>
        </p:spPr>
        <p:txBody>
          <a:bodyPr wrap="square" rtlCol="0" anchor="t">
            <a:spAutoFit/>
          </a:bodyPr>
          <a:lstStyle/>
          <a:p>
            <a:pPr algn="l"/>
            <a:r>
              <a:rPr lang="en-US" sz="4650" b="0" i="0" u="none" spc="0" dirty="0" smtClean="0">
                <a:solidFill>
                  <a:srgbClr val="204E7E"/>
                </a:solidFill>
                <a:latin typeface="Impact"/>
              </a:rPr>
              <a:t>Professional Liability</a:t>
            </a:r>
          </a:p>
        </p:txBody>
      </p:sp>
      <p:sp>
        <p:nvSpPr>
          <p:cNvPr id="423" name="Rounded Rectangle 12"/>
          <p:cNvSpPr/>
          <p:nvPr/>
        </p:nvSpPr>
        <p:spPr>
          <a:xfrm rot="-120000">
            <a:off x="814662" y="1466929"/>
            <a:ext cx="6124575" cy="3657600"/>
          </a:xfrm>
          <a:prstGeom prst="roundRect">
            <a:avLst/>
          </a:prstGeom>
          <a:solidFill>
            <a:schemeClr val="bg1"/>
          </a:solidFill>
          <a:ln w="142875">
            <a:solidFill>
              <a:srgbClr val="F7931C"/>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424" name="TextBox 8"/>
          <p:cNvSpPr txBox="1"/>
          <p:nvPr/>
        </p:nvSpPr>
        <p:spPr>
          <a:xfrm rot="-120000">
            <a:off x="1104900" y="2036614"/>
            <a:ext cx="5553075" cy="4251164"/>
          </a:xfrm>
          <a:prstGeom prst="rect">
            <a:avLst/>
          </a:prstGeom>
          <a:effectLst/>
        </p:spPr>
        <p:txBody>
          <a:bodyPr wrap="square" rtlCol="0" anchor="t">
            <a:spAutoFit/>
          </a:bodyPr>
          <a:lstStyle/>
          <a:p>
            <a:pPr algn="l"/>
            <a:r>
              <a:rPr lang="en-US" sz="2200" b="0" i="0" u="none" spc="0" dirty="0" smtClean="0">
                <a:solidFill>
                  <a:srgbClr val="000000"/>
                </a:solidFill>
                <a:latin typeface="Nina Compressed"/>
              </a:rPr>
              <a:t>Professional Liability Insurance or Errors &amp; Omissions insurance protects you against loss from a claim of alleged negligent acts, errors or omissions in the performance of your professional services. This might include claims of non-performance, fraud or negligent oversell. </a:t>
            </a: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22"/>
                                        </p:tgtEl>
                                        <p:attrNameLst>
                                          <p:attrName>style.visibility</p:attrName>
                                        </p:attrNameLst>
                                      </p:cBhvr>
                                      <p:to>
                                        <p:strVal val="visible"/>
                                      </p:to>
                                    </p:set>
                                    <p:anim calcmode="lin" valueType="num">
                                      <p:cBhvr additive="base">
                                        <p:cTn id="7" dur="500" fill="hold"/>
                                        <p:tgtEl>
                                          <p:spTgt spid="422"/>
                                        </p:tgtEl>
                                        <p:attrNameLst>
                                          <p:attrName>ppt_x</p:attrName>
                                        </p:attrNameLst>
                                      </p:cBhvr>
                                      <p:tavLst>
                                        <p:tav tm="0">
                                          <p:val>
                                            <p:strVal val="#ppt_x"/>
                                          </p:val>
                                        </p:tav>
                                        <p:tav tm="100000">
                                          <p:val>
                                            <p:strVal val="#ppt_x"/>
                                          </p:val>
                                        </p:tav>
                                      </p:tavLst>
                                    </p:anim>
                                    <p:anim calcmode="lin" valueType="num">
                                      <p:cBhvr additive="base">
                                        <p:cTn id="8" dur="500" fill="hold"/>
                                        <p:tgtEl>
                                          <p:spTgt spid="42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24"/>
                                        </p:tgtEl>
                                        <p:attrNameLst>
                                          <p:attrName>style.visibility</p:attrName>
                                        </p:attrNameLst>
                                      </p:cBhvr>
                                      <p:to>
                                        <p:strVal val="visible"/>
                                      </p:to>
                                    </p:set>
                                    <p:animEffect transition="in" filter="fade">
                                      <p:cBhvr>
                                        <p:cTn id="12" dur="5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 grpId="0"/>
      <p:bldP spid="4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pic>
        <p:nvPicPr>
          <p:cNvPr id="267" name="larry.png"/>
          <p:cNvPicPr>
            <a:picLocks noChangeAspect="1"/>
          </p:cNvPicPr>
          <p:nvPr/>
        </p:nvPicPr>
        <p:blipFill>
          <a:blip r:embed="rId2"/>
          <a:stretch>
            <a:fillRect/>
          </a:stretch>
        </p:blipFill>
        <p:spPr>
          <a:xfrm>
            <a:off x="5114925" y="1609725"/>
            <a:ext cx="2295525" cy="2190750"/>
          </a:xfrm>
          <a:prstGeom prst="rect">
            <a:avLst/>
          </a:prstGeom>
          <a:effectLst/>
        </p:spPr>
      </p:pic>
      <p:sp>
        <p:nvSpPr>
          <p:cNvPr id="268" name="Rectangle2 1"/>
          <p:cNvSpPr/>
          <p:nvPr/>
        </p:nvSpPr>
        <p:spPr>
          <a:xfrm>
            <a:off x="3667125" y="4105275"/>
            <a:ext cx="3971925" cy="1609725"/>
          </a:xfrm>
          <a:prstGeom prst="rect">
            <a:avLst/>
          </a:prstGeom>
          <a:solidFill>
            <a:srgbClr val="53B2E4"/>
          </a:solidFill>
          <a:effectLst/>
        </p:spPr>
        <p:txBody>
          <a:bodyPr wrap="square" rtlCol="0" anchor="ctr">
            <a:spAutoFit/>
          </a:bodyPr>
          <a:lstStyle/>
          <a:p>
            <a:pPr algn="ctr"/>
            <a:endParaRPr/>
          </a:p>
        </p:txBody>
      </p:sp>
      <p:sp>
        <p:nvSpPr>
          <p:cNvPr id="3" name="Rectangle 2"/>
          <p:cNvSpPr/>
          <p:nvPr/>
        </p:nvSpPr>
        <p:spPr>
          <a:xfrm rot="300000">
            <a:off x="4199800" y="4781979"/>
            <a:ext cx="3676650" cy="581025"/>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rot="300000">
            <a:off x="3332204" y="3654354"/>
            <a:ext cx="4724400" cy="1239529"/>
          </a:xfrm>
          <a:prstGeom prst="rect">
            <a:avLst/>
          </a:prstGeom>
          <a:solidFill>
            <a:srgbClr val="F48B1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sp>
        <p:nvSpPr>
          <p:cNvPr id="270" name="Rounded Rectangle 10"/>
          <p:cNvSpPr/>
          <p:nvPr/>
        </p:nvSpPr>
        <p:spPr>
          <a:xfrm>
            <a:off x="-1914525" y="495300"/>
            <a:ext cx="6543675" cy="4667250"/>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271" name="TextBox 1"/>
          <p:cNvSpPr txBox="1"/>
          <p:nvPr/>
        </p:nvSpPr>
        <p:spPr>
          <a:xfrm>
            <a:off x="485775" y="1114425"/>
            <a:ext cx="3829050" cy="523220"/>
          </a:xfrm>
          <a:prstGeom prst="rect">
            <a:avLst/>
          </a:prstGeom>
          <a:effectLst/>
        </p:spPr>
        <p:txBody>
          <a:bodyPr wrap="square" rtlCol="0" anchor="t">
            <a:spAutoFit/>
          </a:bodyPr>
          <a:lstStyle/>
          <a:p>
            <a:pPr algn="l"/>
            <a:r>
              <a:rPr lang="en-US" sz="2325" b="0" i="0" u="none" spc="0" dirty="0" smtClean="0">
                <a:solidFill>
                  <a:srgbClr val="204A7E"/>
                </a:solidFill>
                <a:latin typeface="Adobe Gothic Std B" pitchFamily="34" charset="-128"/>
                <a:ea typeface="Adobe Gothic Std B" pitchFamily="34" charset="-128"/>
              </a:rPr>
              <a:t>Presented by </a:t>
            </a:r>
            <a:r>
              <a:rPr lang="en-US" sz="2800" b="0" i="0" u="none" spc="0" dirty="0" smtClean="0">
                <a:solidFill>
                  <a:srgbClr val="204A7E"/>
                </a:solidFill>
                <a:latin typeface="Impact" panose="020B0806030902050204" pitchFamily="34" charset="0"/>
                <a:ea typeface="Adobe Gothic Std B" pitchFamily="34" charset="-128"/>
              </a:rPr>
              <a:t>Larry Cossio</a:t>
            </a:r>
          </a:p>
        </p:txBody>
      </p:sp>
      <p:sp>
        <p:nvSpPr>
          <p:cNvPr id="272" name="TextBox 2"/>
          <p:cNvSpPr txBox="1"/>
          <p:nvPr/>
        </p:nvSpPr>
        <p:spPr>
          <a:xfrm>
            <a:off x="495300" y="1800225"/>
            <a:ext cx="3686175" cy="2609850"/>
          </a:xfrm>
          <a:prstGeom prst="rect">
            <a:avLst/>
          </a:prstGeom>
          <a:effectLst/>
        </p:spPr>
        <p:txBody>
          <a:bodyPr wrap="square" rtlCol="0" anchor="t">
            <a:spAutoFit/>
          </a:bodyPr>
          <a:lstStyle/>
          <a:p>
            <a:pPr marL="342900" indent="-342900" algn="l">
              <a:buFont typeface="Arial" panose="020B0604020202020204" pitchFamily="34" charset="0"/>
              <a:buChar char="•"/>
            </a:pPr>
            <a:r>
              <a:rPr lang="en-US" sz="2325" b="0" i="0" u="none" spc="0" dirty="0" smtClean="0">
                <a:solidFill>
                  <a:srgbClr val="204A7E"/>
                </a:solidFill>
                <a:latin typeface="Adobe Gothic Std B" pitchFamily="34" charset="-128"/>
                <a:ea typeface="Adobe Gothic Std B" pitchFamily="34" charset="-128"/>
              </a:rPr>
              <a:t>Licensed agent/broker since 1979</a:t>
            </a:r>
          </a:p>
          <a:p>
            <a:pPr marL="342900" indent="-342900" algn="l">
              <a:buFont typeface="Arial" panose="020B0604020202020204" pitchFamily="34" charset="0"/>
              <a:buChar char="•"/>
            </a:pPr>
            <a:r>
              <a:rPr lang="en-US" sz="2325" b="0" i="0" u="none" spc="0" dirty="0" smtClean="0">
                <a:solidFill>
                  <a:srgbClr val="204A7E"/>
                </a:solidFill>
                <a:latin typeface="Adobe Gothic Std B" pitchFamily="34" charset="-128"/>
                <a:ea typeface="Adobe Gothic Std B" pitchFamily="34" charset="-128"/>
              </a:rPr>
              <a:t>Owner of Cossio Insurance Agency</a:t>
            </a:r>
          </a:p>
          <a:p>
            <a:pPr marL="342900" indent="-342900" algn="l">
              <a:buFont typeface="Arial" panose="020B0604020202020204" pitchFamily="34" charset="0"/>
              <a:buChar char="•"/>
            </a:pPr>
            <a:r>
              <a:rPr lang="en-US" sz="2325" b="0" i="0" u="none" spc="0" dirty="0" smtClean="0">
                <a:solidFill>
                  <a:srgbClr val="204A7E"/>
                </a:solidFill>
                <a:latin typeface="Adobe Gothic Std B" pitchFamily="34" charset="-128"/>
                <a:ea typeface="Adobe Gothic Std B" pitchFamily="34" charset="-128"/>
              </a:rPr>
              <a:t>Member of ISES</a:t>
            </a:r>
          </a:p>
          <a:p>
            <a:pPr marL="342900" indent="-342900" algn="l">
              <a:buFont typeface="Arial" panose="020B0604020202020204" pitchFamily="34" charset="0"/>
              <a:buChar char="•"/>
            </a:pPr>
            <a:r>
              <a:rPr lang="en-US" sz="2325" b="0" i="0" u="none" spc="0" dirty="0" smtClean="0">
                <a:solidFill>
                  <a:srgbClr val="204A7E"/>
                </a:solidFill>
                <a:latin typeface="Adobe Gothic Std B" pitchFamily="34" charset="-128"/>
                <a:ea typeface="Adobe Gothic Std B" pitchFamily="34" charset="-128"/>
              </a:rPr>
              <a:t>Speaker on insurance since 1980</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267"/>
                                        </p:tgtEl>
                                        <p:attrNameLst>
                                          <p:attrName>style.visibility</p:attrName>
                                        </p:attrNameLst>
                                      </p:cBhvr>
                                      <p:to>
                                        <p:strVal val="visible"/>
                                      </p:to>
                                    </p:set>
                                    <p:anim calcmode="lin" valueType="num">
                                      <p:cBhvr additive="base">
                                        <p:cTn id="10" dur="500" fill="hold"/>
                                        <p:tgtEl>
                                          <p:spTgt spid="267"/>
                                        </p:tgtEl>
                                        <p:attrNameLst>
                                          <p:attrName>ppt_x</p:attrName>
                                        </p:attrNameLst>
                                      </p:cBhvr>
                                      <p:tavLst>
                                        <p:tav tm="0">
                                          <p:val>
                                            <p:strVal val="#ppt_x"/>
                                          </p:val>
                                        </p:tav>
                                        <p:tav tm="100000">
                                          <p:val>
                                            <p:strVal val="#ppt_x"/>
                                          </p:val>
                                        </p:tav>
                                      </p:tavLst>
                                    </p:anim>
                                    <p:anim calcmode="lin" valueType="num">
                                      <p:cBhvr additive="base">
                                        <p:cTn id="11" dur="500" fill="hold"/>
                                        <p:tgtEl>
                                          <p:spTgt spid="267"/>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272">
                                            <p:txEl>
                                              <p:pRg st="0" end="0"/>
                                            </p:txEl>
                                          </p:spTgt>
                                        </p:tgtEl>
                                        <p:attrNameLst>
                                          <p:attrName>style.visibility</p:attrName>
                                        </p:attrNameLst>
                                      </p:cBhvr>
                                      <p:to>
                                        <p:strVal val="visible"/>
                                      </p:to>
                                    </p:set>
                                    <p:anim calcmode="lin" valueType="num">
                                      <p:cBhvr additive="base">
                                        <p:cTn id="15" dur="500" fill="hold"/>
                                        <p:tgtEl>
                                          <p:spTgt spid="27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72">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72">
                                            <p:txEl>
                                              <p:pRg st="1" end="1"/>
                                            </p:txEl>
                                          </p:spTgt>
                                        </p:tgtEl>
                                        <p:attrNameLst>
                                          <p:attrName>style.visibility</p:attrName>
                                        </p:attrNameLst>
                                      </p:cBhvr>
                                      <p:to>
                                        <p:strVal val="visible"/>
                                      </p:to>
                                    </p:set>
                                    <p:anim calcmode="lin" valueType="num">
                                      <p:cBhvr additive="base">
                                        <p:cTn id="20" dur="500" fill="hold"/>
                                        <p:tgtEl>
                                          <p:spTgt spid="272">
                                            <p:txEl>
                                              <p:pRg st="1" end="1"/>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272">
                                            <p:txEl>
                                              <p:pRg st="1" end="1"/>
                                            </p:txEl>
                                          </p:spTgt>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272">
                                            <p:txEl>
                                              <p:pRg st="2" end="2"/>
                                            </p:txEl>
                                          </p:spTgt>
                                        </p:tgtEl>
                                        <p:attrNameLst>
                                          <p:attrName>style.visibility</p:attrName>
                                        </p:attrNameLst>
                                      </p:cBhvr>
                                      <p:to>
                                        <p:strVal val="visible"/>
                                      </p:to>
                                    </p:set>
                                    <p:anim calcmode="lin" valueType="num">
                                      <p:cBhvr additive="base">
                                        <p:cTn id="25" dur="500" fill="hold"/>
                                        <p:tgtEl>
                                          <p:spTgt spid="272">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72">
                                            <p:txEl>
                                              <p:pRg st="2" end="2"/>
                                            </p:txEl>
                                          </p:spTgt>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2" fill="hold" grpId="0" nodeType="afterEffect">
                                  <p:stCondLst>
                                    <p:cond delay="0"/>
                                  </p:stCondLst>
                                  <p:childTnLst>
                                    <p:set>
                                      <p:cBhvr>
                                        <p:cTn id="29" dur="1" fill="hold">
                                          <p:stCondLst>
                                            <p:cond delay="0"/>
                                          </p:stCondLst>
                                        </p:cTn>
                                        <p:tgtEl>
                                          <p:spTgt spid="272">
                                            <p:txEl>
                                              <p:pRg st="3" end="3"/>
                                            </p:txEl>
                                          </p:spTgt>
                                        </p:tgtEl>
                                        <p:attrNameLst>
                                          <p:attrName>style.visibility</p:attrName>
                                        </p:attrNameLst>
                                      </p:cBhvr>
                                      <p:to>
                                        <p:strVal val="visible"/>
                                      </p:to>
                                    </p:set>
                                    <p:anim calcmode="lin" valueType="num">
                                      <p:cBhvr additive="base">
                                        <p:cTn id="30" dur="500" fill="hold"/>
                                        <p:tgtEl>
                                          <p:spTgt spid="272">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27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p:bldP spid="27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7" name="Rectangle 6"/>
          <p:cNvSpPr/>
          <p:nvPr/>
        </p:nvSpPr>
        <p:spPr>
          <a:xfrm rot="-180000">
            <a:off x="-337335" y="556027"/>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8" name="Rectangle 7"/>
          <p:cNvSpPr/>
          <p:nvPr/>
        </p:nvSpPr>
        <p:spPr>
          <a:xfrm rot="-180000">
            <a:off x="-369379" y="190207"/>
            <a:ext cx="8763000" cy="1463040"/>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28" name="TextBox 6"/>
          <p:cNvSpPr txBox="1"/>
          <p:nvPr/>
        </p:nvSpPr>
        <p:spPr>
          <a:xfrm rot="-180000">
            <a:off x="1000770" y="561975"/>
            <a:ext cx="6619875" cy="561975"/>
          </a:xfrm>
          <a:prstGeom prst="rect">
            <a:avLst/>
          </a:prstGeom>
          <a:effectLst/>
        </p:spPr>
        <p:txBody>
          <a:bodyPr wrap="square" rtlCol="0" anchor="t">
            <a:spAutoFit/>
          </a:bodyPr>
          <a:lstStyle/>
          <a:p>
            <a:pPr algn="l"/>
            <a:r>
              <a:rPr lang="en-US" sz="3975" b="0" i="0" u="none" spc="0" dirty="0" smtClean="0">
                <a:solidFill>
                  <a:srgbClr val="204E7E"/>
                </a:solidFill>
                <a:latin typeface="Impact"/>
              </a:rPr>
              <a:t>Failure To Provide Services</a:t>
            </a:r>
          </a:p>
        </p:txBody>
      </p:sp>
      <p:sp>
        <p:nvSpPr>
          <p:cNvPr id="429" name="Rounded Rectangle 12"/>
          <p:cNvSpPr/>
          <p:nvPr/>
        </p:nvSpPr>
        <p:spPr>
          <a:xfrm>
            <a:off x="828675" y="2000250"/>
            <a:ext cx="6124575" cy="3419475"/>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430" name="TextBox 8"/>
          <p:cNvSpPr txBox="1"/>
          <p:nvPr/>
        </p:nvSpPr>
        <p:spPr>
          <a:xfrm>
            <a:off x="1190623" y="2580025"/>
            <a:ext cx="5553075" cy="3477875"/>
          </a:xfrm>
          <a:prstGeom prst="rect">
            <a:avLst/>
          </a:prstGeom>
          <a:effectLst/>
        </p:spPr>
        <p:txBody>
          <a:bodyPr wrap="square" rtlCol="0" anchor="t">
            <a:spAutoFit/>
          </a:bodyPr>
          <a:lstStyle/>
          <a:p>
            <a:pPr algn="l"/>
            <a:r>
              <a:rPr lang="en-US" sz="2000" b="0" i="0" u="none" spc="0" dirty="0" smtClean="0">
                <a:solidFill>
                  <a:srgbClr val="000000"/>
                </a:solidFill>
                <a:latin typeface="Nina Compressed"/>
              </a:rPr>
              <a:t>If they fail to use the degree of skill expected of them, they can be held responsible in a court of law for any harm they cause to another person or business. When liability is limited to acts of negligence, professional liability insurance may be called "errors and omissions".</a:t>
            </a: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28"/>
                                        </p:tgtEl>
                                        <p:attrNameLst>
                                          <p:attrName>style.visibility</p:attrName>
                                        </p:attrNameLst>
                                      </p:cBhvr>
                                      <p:to>
                                        <p:strVal val="visible"/>
                                      </p:to>
                                    </p:set>
                                    <p:anim calcmode="lin" valueType="num">
                                      <p:cBhvr additive="base">
                                        <p:cTn id="7" dur="500" fill="hold"/>
                                        <p:tgtEl>
                                          <p:spTgt spid="428"/>
                                        </p:tgtEl>
                                        <p:attrNameLst>
                                          <p:attrName>ppt_x</p:attrName>
                                        </p:attrNameLst>
                                      </p:cBhvr>
                                      <p:tavLst>
                                        <p:tav tm="0">
                                          <p:val>
                                            <p:strVal val="#ppt_x"/>
                                          </p:val>
                                        </p:tav>
                                        <p:tav tm="100000">
                                          <p:val>
                                            <p:strVal val="#ppt_x"/>
                                          </p:val>
                                        </p:tav>
                                      </p:tavLst>
                                    </p:anim>
                                    <p:anim calcmode="lin" valueType="num">
                                      <p:cBhvr additive="base">
                                        <p:cTn id="8" dur="500" fill="hold"/>
                                        <p:tgtEl>
                                          <p:spTgt spid="42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30"/>
                                        </p:tgtEl>
                                        <p:attrNameLst>
                                          <p:attrName>style.visibility</p:attrName>
                                        </p:attrNameLst>
                                      </p:cBhvr>
                                      <p:to>
                                        <p:strVal val="visible"/>
                                      </p:to>
                                    </p:set>
                                    <p:animEffect transition="in" filter="fade">
                                      <p:cBhvr>
                                        <p:cTn id="12" dur="5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 grpId="0"/>
      <p:bldP spid="4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432" name="Rectangle2 3"/>
          <p:cNvSpPr/>
          <p:nvPr/>
        </p:nvSpPr>
        <p:spPr>
          <a:xfrm>
            <a:off x="-85725" y="-66675"/>
            <a:ext cx="7896225" cy="5867400"/>
          </a:xfrm>
          <a:prstGeom prst="rect">
            <a:avLst/>
          </a:prstGeom>
          <a:solidFill>
            <a:srgbClr val="9BBB59"/>
          </a:solidFill>
          <a:ln w="9525">
            <a:solidFill>
              <a:srgbClr val="000000"/>
            </a:solidFill>
          </a:ln>
          <a:effectLst/>
        </p:spPr>
        <p:txBody>
          <a:bodyPr wrap="square" rtlCol="0" anchor="ctr">
            <a:spAutoFit/>
          </a:bodyPr>
          <a:lstStyle/>
          <a:p>
            <a:pPr algn="ctr"/>
            <a:endParaRPr/>
          </a:p>
        </p:txBody>
      </p:sp>
      <p:sp>
        <p:nvSpPr>
          <p:cNvPr id="433" name="TextBox 4"/>
          <p:cNvSpPr txBox="1"/>
          <p:nvPr/>
        </p:nvSpPr>
        <p:spPr>
          <a:xfrm>
            <a:off x="495300" y="561975"/>
            <a:ext cx="4876800" cy="1133475"/>
          </a:xfrm>
          <a:prstGeom prst="rect">
            <a:avLst/>
          </a:prstGeom>
          <a:effectLst/>
        </p:spPr>
        <p:txBody>
          <a:bodyPr wrap="square" rtlCol="0" anchor="t">
            <a:spAutoFit/>
          </a:bodyPr>
          <a:lstStyle/>
          <a:p>
            <a:pPr algn="l"/>
            <a:r>
              <a:rPr lang="en-US" sz="3975" b="0" i="0" u="none" spc="0" dirty="0" smtClean="0">
                <a:solidFill>
                  <a:srgbClr val="000000"/>
                </a:solidFill>
                <a:latin typeface="Impact"/>
              </a:rPr>
              <a:t>I never promised 
I would do that!</a:t>
            </a:r>
          </a:p>
        </p:txBody>
      </p:sp>
      <p:pic>
        <p:nvPicPr>
          <p:cNvPr id="434" name="Depositphotos_30973947_s.jpg"/>
          <p:cNvPicPr>
            <a:picLocks noChangeAspect="1"/>
          </p:cNvPicPr>
          <p:nvPr/>
        </p:nvPicPr>
        <p:blipFill>
          <a:blip r:embed="rId2"/>
          <a:stretch>
            <a:fillRect/>
          </a:stretch>
        </p:blipFill>
        <p:spPr>
          <a:xfrm>
            <a:off x="2828925" y="2257425"/>
            <a:ext cx="4267200" cy="2838450"/>
          </a:xfrm>
          <a:prstGeom prst="rect">
            <a:avLst/>
          </a:prstGeom>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33"/>
                                        </p:tgtEl>
                                        <p:attrNameLst>
                                          <p:attrName>style.visibility</p:attrName>
                                        </p:attrNameLst>
                                      </p:cBhvr>
                                      <p:to>
                                        <p:strVal val="visible"/>
                                      </p:to>
                                    </p:set>
                                    <p:anim calcmode="lin" valueType="num">
                                      <p:cBhvr>
                                        <p:cTn id="7" dur="1000" fill="hold"/>
                                        <p:tgtEl>
                                          <p:spTgt spid="433"/>
                                        </p:tgtEl>
                                        <p:attrNameLst>
                                          <p:attrName>ppt_w</p:attrName>
                                        </p:attrNameLst>
                                      </p:cBhvr>
                                      <p:tavLst>
                                        <p:tav tm="0">
                                          <p:val>
                                            <p:fltVal val="0"/>
                                          </p:val>
                                        </p:tav>
                                        <p:tav tm="100000">
                                          <p:val>
                                            <p:strVal val="#ppt_w"/>
                                          </p:val>
                                        </p:tav>
                                      </p:tavLst>
                                    </p:anim>
                                    <p:anim calcmode="lin" valueType="num">
                                      <p:cBhvr>
                                        <p:cTn id="8" dur="1000" fill="hold"/>
                                        <p:tgtEl>
                                          <p:spTgt spid="433"/>
                                        </p:tgtEl>
                                        <p:attrNameLst>
                                          <p:attrName>ppt_h</p:attrName>
                                        </p:attrNameLst>
                                      </p:cBhvr>
                                      <p:tavLst>
                                        <p:tav tm="0">
                                          <p:val>
                                            <p:fltVal val="0"/>
                                          </p:val>
                                        </p:tav>
                                        <p:tav tm="100000">
                                          <p:val>
                                            <p:strVal val="#ppt_h"/>
                                          </p:val>
                                        </p:tav>
                                      </p:tavLst>
                                    </p:anim>
                                    <p:anim calcmode="lin" valueType="num">
                                      <p:cBhvr>
                                        <p:cTn id="9" dur="1000" fill="hold"/>
                                        <p:tgtEl>
                                          <p:spTgt spid="433"/>
                                        </p:tgtEl>
                                        <p:attrNameLst>
                                          <p:attrName>style.rotation</p:attrName>
                                        </p:attrNameLst>
                                      </p:cBhvr>
                                      <p:tavLst>
                                        <p:tav tm="0">
                                          <p:val>
                                            <p:fltVal val="90"/>
                                          </p:val>
                                        </p:tav>
                                        <p:tav tm="100000">
                                          <p:val>
                                            <p:fltVal val="0"/>
                                          </p:val>
                                        </p:tav>
                                      </p:tavLst>
                                    </p:anim>
                                    <p:animEffect transition="in" filter="fade">
                                      <p:cBhvr>
                                        <p:cTn id="10" dur="1000"/>
                                        <p:tgtEl>
                                          <p:spTgt spid="433"/>
                                        </p:tgtEl>
                                      </p:cBhvr>
                                    </p:animEffect>
                                  </p:childTnLst>
                                </p:cTn>
                              </p:par>
                              <p:par>
                                <p:cTn id="11" presetID="14" presetClass="entr" presetSubtype="5" fill="hold" nodeType="withEffect">
                                  <p:stCondLst>
                                    <p:cond delay="0"/>
                                  </p:stCondLst>
                                  <p:childTnLst>
                                    <p:set>
                                      <p:cBhvr>
                                        <p:cTn id="12" dur="1" fill="hold">
                                          <p:stCondLst>
                                            <p:cond delay="0"/>
                                          </p:stCondLst>
                                        </p:cTn>
                                        <p:tgtEl>
                                          <p:spTgt spid="434"/>
                                        </p:tgtEl>
                                        <p:attrNameLst>
                                          <p:attrName>style.visibility</p:attrName>
                                        </p:attrNameLst>
                                      </p:cBhvr>
                                      <p:to>
                                        <p:strVal val="visible"/>
                                      </p:to>
                                    </p:set>
                                    <p:animEffect transition="in" filter="randombar(vertical)">
                                      <p:cBhvr>
                                        <p:cTn id="13" dur="500"/>
                                        <p:tgtEl>
                                          <p:spTgt spid="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7" name="Rectangle 6"/>
          <p:cNvSpPr/>
          <p:nvPr/>
        </p:nvSpPr>
        <p:spPr>
          <a:xfrm rot="-180000">
            <a:off x="-337335" y="556027"/>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8" name="Rectangle 7"/>
          <p:cNvSpPr/>
          <p:nvPr/>
        </p:nvSpPr>
        <p:spPr>
          <a:xfrm rot="-180000">
            <a:off x="-369379" y="190207"/>
            <a:ext cx="8763000" cy="1463040"/>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38" name="TextBox 6"/>
          <p:cNvSpPr txBox="1"/>
          <p:nvPr/>
        </p:nvSpPr>
        <p:spPr>
          <a:xfrm rot="-120000">
            <a:off x="843664" y="619125"/>
            <a:ext cx="6619875" cy="428625"/>
          </a:xfrm>
          <a:prstGeom prst="rect">
            <a:avLst/>
          </a:prstGeom>
          <a:effectLst/>
        </p:spPr>
        <p:txBody>
          <a:bodyPr wrap="square" rtlCol="0" anchor="t">
            <a:spAutoFit/>
          </a:bodyPr>
          <a:lstStyle/>
          <a:p>
            <a:pPr algn="l"/>
            <a:r>
              <a:rPr lang="en-US" sz="3000" b="0" i="0" u="none" spc="0" dirty="0" smtClean="0">
                <a:solidFill>
                  <a:srgbClr val="204E7E"/>
                </a:solidFill>
                <a:latin typeface="Impact"/>
              </a:rPr>
              <a:t>E&amp;O or Professional Liability Policies</a:t>
            </a:r>
          </a:p>
        </p:txBody>
      </p:sp>
      <p:sp>
        <p:nvSpPr>
          <p:cNvPr id="439" name="Rounded Rectangle 12"/>
          <p:cNvSpPr/>
          <p:nvPr/>
        </p:nvSpPr>
        <p:spPr>
          <a:xfrm rot="-120000">
            <a:off x="819150" y="1466850"/>
            <a:ext cx="6124575" cy="3914775"/>
          </a:xfrm>
          <a:prstGeom prst="roundRect">
            <a:avLst/>
          </a:prstGeom>
          <a:solidFill>
            <a:schemeClr val="bg1"/>
          </a:solidFill>
          <a:ln w="142875">
            <a:solidFill>
              <a:srgbClr val="F7931C"/>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440" name="TextBox 8"/>
          <p:cNvSpPr txBox="1"/>
          <p:nvPr/>
        </p:nvSpPr>
        <p:spPr>
          <a:xfrm rot="-120000">
            <a:off x="1219200" y="1943100"/>
            <a:ext cx="5391150" cy="4857750"/>
          </a:xfrm>
          <a:prstGeom prst="rect">
            <a:avLst/>
          </a:prstGeom>
          <a:effectLst/>
        </p:spPr>
        <p:txBody>
          <a:bodyPr wrap="square" rtlCol="0" anchor="t">
            <a:spAutoFit/>
          </a:bodyPr>
          <a:lstStyle/>
          <a:p>
            <a:pPr algn="l"/>
            <a:r>
              <a:rPr lang="en-US" sz="2325" b="0" i="0" u="none" spc="0" dirty="0" smtClean="0">
                <a:solidFill>
                  <a:srgbClr val="000000"/>
                </a:solidFill>
                <a:latin typeface="Nina Compressed"/>
              </a:rPr>
              <a:t>Most professional liability insurance policies are issued on a claims-made basis. Coverage is only provided for activities or work that is done during the policy period and for claims that are </a:t>
            </a:r>
            <a:r>
              <a:rPr lang="en-US" sz="3000" b="0" i="0" u="none" spc="0" dirty="0" smtClean="0">
                <a:solidFill>
                  <a:srgbClr val="214F7E"/>
                </a:solidFill>
                <a:latin typeface="Impact"/>
              </a:rPr>
              <a:t>reported</a:t>
            </a:r>
            <a:r>
              <a:rPr lang="en-US" sz="2325" b="0" i="0" u="none" spc="0" dirty="0" smtClean="0">
                <a:solidFill>
                  <a:srgbClr val="000000"/>
                </a:solidFill>
                <a:latin typeface="Nina Compressed"/>
              </a:rPr>
              <a:t> during the policy period. </a:t>
            </a: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38"/>
                                        </p:tgtEl>
                                        <p:attrNameLst>
                                          <p:attrName>style.visibility</p:attrName>
                                        </p:attrNameLst>
                                      </p:cBhvr>
                                      <p:to>
                                        <p:strVal val="visible"/>
                                      </p:to>
                                    </p:set>
                                    <p:anim calcmode="lin" valueType="num">
                                      <p:cBhvr additive="base">
                                        <p:cTn id="7" dur="500" fill="hold"/>
                                        <p:tgtEl>
                                          <p:spTgt spid="438"/>
                                        </p:tgtEl>
                                        <p:attrNameLst>
                                          <p:attrName>ppt_x</p:attrName>
                                        </p:attrNameLst>
                                      </p:cBhvr>
                                      <p:tavLst>
                                        <p:tav tm="0">
                                          <p:val>
                                            <p:strVal val="#ppt_x"/>
                                          </p:val>
                                        </p:tav>
                                        <p:tav tm="100000">
                                          <p:val>
                                            <p:strVal val="#ppt_x"/>
                                          </p:val>
                                        </p:tav>
                                      </p:tavLst>
                                    </p:anim>
                                    <p:anim calcmode="lin" valueType="num">
                                      <p:cBhvr additive="base">
                                        <p:cTn id="8" dur="500" fill="hold"/>
                                        <p:tgtEl>
                                          <p:spTgt spid="43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40"/>
                                        </p:tgtEl>
                                        <p:attrNameLst>
                                          <p:attrName>style.visibility</p:attrName>
                                        </p:attrNameLst>
                                      </p:cBhvr>
                                      <p:to>
                                        <p:strVal val="visible"/>
                                      </p:to>
                                    </p:set>
                                    <p:animEffect transition="in" filter="fade">
                                      <p:cBhvr>
                                        <p:cTn id="12" dur="5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0"/>
      <p:bldP spid="44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7" name="Rectangle 6"/>
          <p:cNvSpPr/>
          <p:nvPr/>
        </p:nvSpPr>
        <p:spPr>
          <a:xfrm rot="-180000">
            <a:off x="-337335" y="556027"/>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8" name="Rectangle 7"/>
          <p:cNvSpPr/>
          <p:nvPr/>
        </p:nvSpPr>
        <p:spPr>
          <a:xfrm rot="-180000">
            <a:off x="-369379" y="190207"/>
            <a:ext cx="8763000" cy="1463040"/>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38" name="TextBox 6"/>
          <p:cNvSpPr txBox="1"/>
          <p:nvPr/>
        </p:nvSpPr>
        <p:spPr>
          <a:xfrm rot="-120000">
            <a:off x="843664" y="619125"/>
            <a:ext cx="6619875" cy="428625"/>
          </a:xfrm>
          <a:prstGeom prst="rect">
            <a:avLst/>
          </a:prstGeom>
          <a:effectLst/>
        </p:spPr>
        <p:txBody>
          <a:bodyPr wrap="square" rtlCol="0" anchor="t">
            <a:spAutoFit/>
          </a:bodyPr>
          <a:lstStyle/>
          <a:p>
            <a:pPr algn="l"/>
            <a:r>
              <a:rPr lang="en-US" sz="3000" b="0" i="0" u="none" spc="0" dirty="0" smtClean="0">
                <a:solidFill>
                  <a:srgbClr val="204E7E"/>
                </a:solidFill>
                <a:latin typeface="Impact"/>
              </a:rPr>
              <a:t>E&amp;O or Professional Liability Policies</a:t>
            </a:r>
          </a:p>
        </p:txBody>
      </p:sp>
      <p:sp>
        <p:nvSpPr>
          <p:cNvPr id="439" name="Rounded Rectangle 12"/>
          <p:cNvSpPr/>
          <p:nvPr/>
        </p:nvSpPr>
        <p:spPr>
          <a:xfrm rot="-120000">
            <a:off x="819150" y="1466850"/>
            <a:ext cx="6124575" cy="3914775"/>
          </a:xfrm>
          <a:prstGeom prst="roundRect">
            <a:avLst/>
          </a:prstGeom>
          <a:solidFill>
            <a:schemeClr val="bg1"/>
          </a:solidFill>
          <a:ln w="142875">
            <a:solidFill>
              <a:srgbClr val="F7931C"/>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440" name="TextBox 8"/>
          <p:cNvSpPr txBox="1"/>
          <p:nvPr/>
        </p:nvSpPr>
        <p:spPr>
          <a:xfrm rot="-120000">
            <a:off x="1315102" y="1862995"/>
            <a:ext cx="5391150" cy="5016758"/>
          </a:xfrm>
          <a:prstGeom prst="rect">
            <a:avLst/>
          </a:prstGeom>
          <a:effectLst/>
        </p:spPr>
        <p:txBody>
          <a:bodyPr wrap="square" rtlCol="0" anchor="t">
            <a:spAutoFit/>
          </a:bodyPr>
          <a:lstStyle/>
          <a:p>
            <a:r>
              <a:rPr lang="en-US" sz="2000" dirty="0">
                <a:solidFill>
                  <a:srgbClr val="000000"/>
                </a:solidFill>
                <a:latin typeface="Nina Compressed"/>
              </a:rPr>
              <a:t>Remember, if a claim is made &amp; the insurance policy is cancelled, and you make no provision for an extended reporting period, then all coverage stops and it is as if you never had a policy.</a:t>
            </a:r>
          </a:p>
          <a:p>
            <a:r>
              <a:rPr lang="en-US" sz="2000" dirty="0" smtClean="0">
                <a:solidFill>
                  <a:srgbClr val="000000"/>
                </a:solidFill>
                <a:latin typeface="Nina Compressed"/>
              </a:rPr>
              <a:t/>
            </a:r>
            <a:br>
              <a:rPr lang="en-US" sz="2000" dirty="0" smtClean="0">
                <a:solidFill>
                  <a:srgbClr val="000000"/>
                </a:solidFill>
                <a:latin typeface="Nina Compressed"/>
              </a:rPr>
            </a:br>
            <a:r>
              <a:rPr lang="en-US" sz="2000" dirty="0" smtClean="0">
                <a:solidFill>
                  <a:srgbClr val="000000"/>
                </a:solidFill>
                <a:latin typeface="Nina Compressed"/>
              </a:rPr>
              <a:t>A </a:t>
            </a:r>
            <a:r>
              <a:rPr lang="en-US" sz="2000" dirty="0">
                <a:solidFill>
                  <a:srgbClr val="000000"/>
                </a:solidFill>
                <a:latin typeface="Nina Compressed"/>
              </a:rPr>
              <a:t>claims made policy is cheaper than an occurrence policy. 
</a:t>
            </a:r>
            <a:r>
              <a:rPr lang="en-US" sz="2000" dirty="0">
                <a:solidFill>
                  <a:srgbClr val="EE2D2D"/>
                </a:solidFill>
                <a:latin typeface="Nina Compressed"/>
              </a:rPr>
              <a:t>
</a:t>
            </a:r>
            <a:r>
              <a:rPr lang="en-US" sz="2000" dirty="0">
                <a:solidFill>
                  <a:srgbClr val="EE2D2D"/>
                </a:solidFill>
                <a:latin typeface="Impact"/>
              </a:rPr>
              <a:t>Buy an occurrence policy if it is available!</a:t>
            </a: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p:txBody>
      </p:sp>
    </p:spTree>
    <p:extLst>
      <p:ext uri="{BB962C8B-B14F-4D97-AF65-F5344CB8AC3E}">
        <p14:creationId xmlns:p14="http://schemas.microsoft.com/office/powerpoint/2010/main" val="30436020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38"/>
                                        </p:tgtEl>
                                        <p:attrNameLst>
                                          <p:attrName>style.visibility</p:attrName>
                                        </p:attrNameLst>
                                      </p:cBhvr>
                                      <p:to>
                                        <p:strVal val="visible"/>
                                      </p:to>
                                    </p:set>
                                    <p:anim calcmode="lin" valueType="num">
                                      <p:cBhvr additive="base">
                                        <p:cTn id="7" dur="500" fill="hold"/>
                                        <p:tgtEl>
                                          <p:spTgt spid="438"/>
                                        </p:tgtEl>
                                        <p:attrNameLst>
                                          <p:attrName>ppt_x</p:attrName>
                                        </p:attrNameLst>
                                      </p:cBhvr>
                                      <p:tavLst>
                                        <p:tav tm="0">
                                          <p:val>
                                            <p:strVal val="#ppt_x"/>
                                          </p:val>
                                        </p:tav>
                                        <p:tav tm="100000">
                                          <p:val>
                                            <p:strVal val="#ppt_x"/>
                                          </p:val>
                                        </p:tav>
                                      </p:tavLst>
                                    </p:anim>
                                    <p:anim calcmode="lin" valueType="num">
                                      <p:cBhvr additive="base">
                                        <p:cTn id="8" dur="500" fill="hold"/>
                                        <p:tgtEl>
                                          <p:spTgt spid="43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40"/>
                                        </p:tgtEl>
                                        <p:attrNameLst>
                                          <p:attrName>style.visibility</p:attrName>
                                        </p:attrNameLst>
                                      </p:cBhvr>
                                      <p:to>
                                        <p:strVal val="visible"/>
                                      </p:to>
                                    </p:set>
                                    <p:animEffect transition="in" filter="fade">
                                      <p:cBhvr>
                                        <p:cTn id="12" dur="5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0"/>
      <p:bldP spid="44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354" name="Rectangle 18"/>
          <p:cNvSpPr/>
          <p:nvPr/>
        </p:nvSpPr>
        <p:spPr>
          <a:xfrm rot="-120000">
            <a:off x="-114300" y="314325"/>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356" name="TextBox 1"/>
          <p:cNvSpPr txBox="1"/>
          <p:nvPr/>
        </p:nvSpPr>
        <p:spPr>
          <a:xfrm rot="-120000">
            <a:off x="1066800" y="596325"/>
            <a:ext cx="5438775" cy="584775"/>
          </a:xfrm>
          <a:prstGeom prst="rect">
            <a:avLst/>
          </a:prstGeom>
          <a:effectLst/>
        </p:spPr>
        <p:txBody>
          <a:bodyPr wrap="square" rtlCol="0" anchor="t">
            <a:spAutoFit/>
          </a:bodyPr>
          <a:lstStyle/>
          <a:p>
            <a:pPr algn="l"/>
            <a:r>
              <a:rPr lang="en-US" sz="3200" b="0" i="0" u="none" spc="0" dirty="0" smtClean="0">
                <a:solidFill>
                  <a:srgbClr val="000000"/>
                </a:solidFill>
                <a:latin typeface="Impact"/>
              </a:rPr>
              <a:t>Event Planner Insurance Needs</a:t>
            </a:r>
          </a:p>
        </p:txBody>
      </p:sp>
      <p:sp>
        <p:nvSpPr>
          <p:cNvPr id="2" name="Rectangle 1"/>
          <p:cNvSpPr/>
          <p:nvPr/>
        </p:nvSpPr>
        <p:spPr>
          <a:xfrm>
            <a:off x="646588"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General Liability</a:t>
            </a:r>
            <a:endParaRPr lang="en-US" sz="2000" dirty="0">
              <a:solidFill>
                <a:schemeClr val="tx1"/>
              </a:solidFill>
              <a:latin typeface="Impact" panose="020B0806030902050204" pitchFamily="34" charset="0"/>
            </a:endParaRPr>
          </a:p>
        </p:txBody>
      </p:sp>
      <p:sp>
        <p:nvSpPr>
          <p:cNvPr id="11" name="Rectangle 10"/>
          <p:cNvSpPr/>
          <p:nvPr/>
        </p:nvSpPr>
        <p:spPr>
          <a:xfrm>
            <a:off x="4076700"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Professional Liability</a:t>
            </a:r>
            <a:endParaRPr lang="en-US" sz="2000" dirty="0">
              <a:solidFill>
                <a:schemeClr val="tx1"/>
              </a:solidFill>
              <a:latin typeface="Impact" panose="020B0806030902050204" pitchFamily="34" charset="0"/>
            </a:endParaRPr>
          </a:p>
        </p:txBody>
      </p:sp>
      <p:sp>
        <p:nvSpPr>
          <p:cNvPr id="12" name="Rectangle 11"/>
          <p:cNvSpPr/>
          <p:nvPr/>
        </p:nvSpPr>
        <p:spPr>
          <a:xfrm>
            <a:off x="646588"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Workers </a:t>
            </a:r>
            <a:br>
              <a:rPr lang="en-US" sz="2000" dirty="0" smtClean="0">
                <a:solidFill>
                  <a:schemeClr val="tx1"/>
                </a:solidFill>
                <a:latin typeface="Impact" panose="020B0806030902050204" pitchFamily="34" charset="0"/>
              </a:rPr>
            </a:br>
            <a:r>
              <a:rPr lang="en-US" sz="2000" dirty="0" smtClean="0">
                <a:solidFill>
                  <a:schemeClr val="tx1"/>
                </a:solidFill>
                <a:latin typeface="Impact" panose="020B0806030902050204" pitchFamily="34" charset="0"/>
              </a:rPr>
              <a:t>Compensation</a:t>
            </a:r>
            <a:endParaRPr lang="en-US" sz="2000" dirty="0">
              <a:solidFill>
                <a:schemeClr val="tx1"/>
              </a:solidFill>
              <a:latin typeface="Impact" panose="020B0806030902050204" pitchFamily="34" charset="0"/>
            </a:endParaRPr>
          </a:p>
        </p:txBody>
      </p:sp>
      <p:sp>
        <p:nvSpPr>
          <p:cNvPr id="13" name="Rectangle 12"/>
          <p:cNvSpPr/>
          <p:nvPr/>
        </p:nvSpPr>
        <p:spPr>
          <a:xfrm>
            <a:off x="4076700"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Property &amp; Inland </a:t>
            </a:r>
            <a:br>
              <a:rPr lang="en-US" sz="2000" dirty="0" smtClean="0">
                <a:solidFill>
                  <a:schemeClr val="tx1"/>
                </a:solidFill>
                <a:latin typeface="Impact" panose="020B0806030902050204" pitchFamily="34" charset="0"/>
              </a:rPr>
            </a:br>
            <a:r>
              <a:rPr lang="en-US" sz="2000" dirty="0" smtClean="0">
                <a:solidFill>
                  <a:schemeClr val="tx1"/>
                </a:solidFill>
                <a:latin typeface="Impact" panose="020B0806030902050204" pitchFamily="34" charset="0"/>
              </a:rPr>
              <a:t>Marine Coverage</a:t>
            </a:r>
            <a:endParaRPr lang="en-US" sz="2000" dirty="0">
              <a:solidFill>
                <a:schemeClr val="tx1"/>
              </a:solidFill>
              <a:latin typeface="Impact" panose="020B0806030902050204" pitchFamily="34" charset="0"/>
            </a:endParaRPr>
          </a:p>
        </p:txBody>
      </p:sp>
      <p:sp>
        <p:nvSpPr>
          <p:cNvPr id="14" name="Rectangle 13"/>
          <p:cNvSpPr/>
          <p:nvPr/>
        </p:nvSpPr>
        <p:spPr>
          <a:xfrm>
            <a:off x="646588"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Commercial  Auto</a:t>
            </a:r>
            <a:endParaRPr lang="en-US" sz="2000" dirty="0">
              <a:solidFill>
                <a:schemeClr val="tx1"/>
              </a:solidFill>
              <a:latin typeface="Impact" panose="020B0806030902050204" pitchFamily="34" charset="0"/>
            </a:endParaRPr>
          </a:p>
        </p:txBody>
      </p:sp>
      <p:sp>
        <p:nvSpPr>
          <p:cNvPr id="15" name="Rectangle 14"/>
          <p:cNvSpPr/>
          <p:nvPr/>
        </p:nvSpPr>
        <p:spPr>
          <a:xfrm>
            <a:off x="4076700"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EPLI Coverage</a:t>
            </a:r>
            <a:endParaRPr lang="en-US" sz="2000" dirty="0">
              <a:solidFill>
                <a:schemeClr val="tx1"/>
              </a:solidFill>
              <a:latin typeface="Impact" panose="020B0806030902050204" pitchFamily="34" charset="0"/>
            </a:endParaRPr>
          </a:p>
        </p:txBody>
      </p:sp>
      <p:cxnSp>
        <p:nvCxnSpPr>
          <p:cNvPr id="4" name="Straight Connector 3"/>
          <p:cNvCxnSpPr/>
          <p:nvPr/>
        </p:nvCxnSpPr>
        <p:spPr>
          <a:xfrm>
            <a:off x="990600" y="2409296"/>
            <a:ext cx="2142148" cy="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4343400" y="2409296"/>
            <a:ext cx="24384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89956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180000">
            <a:off x="-366536" y="4027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7" name="Rectangle 6"/>
          <p:cNvSpPr/>
          <p:nvPr/>
        </p:nvSpPr>
        <p:spPr>
          <a:xfrm rot="-180000">
            <a:off x="-398580" y="36973"/>
            <a:ext cx="8763000" cy="1463040"/>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61" name="Rounded Rectangle 12"/>
          <p:cNvSpPr/>
          <p:nvPr/>
        </p:nvSpPr>
        <p:spPr>
          <a:xfrm rot="-180000">
            <a:off x="819150" y="1836420"/>
            <a:ext cx="6124575" cy="3383280"/>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462" name="TextBox 6"/>
          <p:cNvSpPr txBox="1"/>
          <p:nvPr/>
        </p:nvSpPr>
        <p:spPr>
          <a:xfrm rot="-180000">
            <a:off x="1229370" y="533400"/>
            <a:ext cx="6619875" cy="561975"/>
          </a:xfrm>
          <a:prstGeom prst="rect">
            <a:avLst/>
          </a:prstGeom>
          <a:effectLst/>
        </p:spPr>
        <p:txBody>
          <a:bodyPr wrap="square" rtlCol="0" anchor="t">
            <a:spAutoFit/>
          </a:bodyPr>
          <a:lstStyle/>
          <a:p>
            <a:pPr algn="l"/>
            <a:r>
              <a:rPr lang="en-US" sz="3975" b="0" i="0" u="none" spc="0" dirty="0" smtClean="0">
                <a:solidFill>
                  <a:srgbClr val="204E7E"/>
                </a:solidFill>
                <a:latin typeface="Impact"/>
              </a:rPr>
              <a:t>Workers Compensation</a:t>
            </a:r>
          </a:p>
        </p:txBody>
      </p:sp>
      <p:sp>
        <p:nvSpPr>
          <p:cNvPr id="463" name="TextBox 8"/>
          <p:cNvSpPr txBox="1"/>
          <p:nvPr/>
        </p:nvSpPr>
        <p:spPr>
          <a:xfrm rot="-180000">
            <a:off x="1258769" y="2283262"/>
            <a:ext cx="5448300" cy="3312445"/>
          </a:xfrm>
          <a:prstGeom prst="rect">
            <a:avLst/>
          </a:prstGeom>
          <a:effectLst/>
        </p:spPr>
        <p:txBody>
          <a:bodyPr wrap="square" rtlCol="0" anchor="t">
            <a:spAutoFit/>
          </a:bodyPr>
          <a:lstStyle/>
          <a:p>
            <a:pPr marL="342900" indent="-342900" algn="l">
              <a:buFont typeface="Arial" panose="020B0604020202020204" pitchFamily="34" charset="0"/>
              <a:buChar char="•"/>
            </a:pPr>
            <a:r>
              <a:rPr lang="en-US" sz="2325" b="0" i="0" u="none" spc="0" dirty="0" smtClean="0">
                <a:solidFill>
                  <a:srgbClr val="000000"/>
                </a:solidFill>
                <a:latin typeface="Nina Compressed"/>
              </a:rPr>
              <a:t>This coverage is for employees</a:t>
            </a:r>
          </a:p>
          <a:p>
            <a:pPr marL="342900" indent="-342900" algn="l">
              <a:buFont typeface="Arial" panose="020B0604020202020204" pitchFamily="34" charset="0"/>
              <a:buChar char="•"/>
            </a:pPr>
            <a:r>
              <a:rPr lang="en-US" sz="2325" b="0" i="0" u="none" spc="0" dirty="0" smtClean="0">
                <a:solidFill>
                  <a:srgbClr val="000000"/>
                </a:solidFill>
                <a:latin typeface="Nina Compressed"/>
              </a:rPr>
              <a:t>Does not cover YOU</a:t>
            </a:r>
          </a:p>
          <a:p>
            <a:pPr marL="342900" indent="-342900" algn="l">
              <a:buFont typeface="Arial" panose="020B0604020202020204" pitchFamily="34" charset="0"/>
              <a:buChar char="•"/>
            </a:pPr>
            <a:r>
              <a:rPr lang="en-US" sz="2325" b="0" i="0" u="none" spc="0" dirty="0" smtClean="0">
                <a:solidFill>
                  <a:srgbClr val="000000"/>
                </a:solidFill>
                <a:latin typeface="Nina Compressed"/>
              </a:rPr>
              <a:t>Mandatory in most states</a:t>
            </a:r>
          </a:p>
          <a:p>
            <a:pPr marL="342900" indent="-342900" algn="l">
              <a:buFont typeface="Arial" panose="020B0604020202020204" pitchFamily="34" charset="0"/>
              <a:buChar char="•"/>
            </a:pPr>
            <a:r>
              <a:rPr lang="en-US" sz="2325" b="0" i="0" u="none" spc="0" dirty="0" smtClean="0">
                <a:solidFill>
                  <a:srgbClr val="000000"/>
                </a:solidFill>
                <a:latin typeface="Nina Compressed"/>
              </a:rPr>
              <a:t>Does not cover sub contractors</a:t>
            </a: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62"/>
                                        </p:tgtEl>
                                        <p:attrNameLst>
                                          <p:attrName>style.visibility</p:attrName>
                                        </p:attrNameLst>
                                      </p:cBhvr>
                                      <p:to>
                                        <p:strVal val="visible"/>
                                      </p:to>
                                    </p:set>
                                    <p:anim calcmode="lin" valueType="num">
                                      <p:cBhvr additive="base">
                                        <p:cTn id="7" dur="500" fill="hold"/>
                                        <p:tgtEl>
                                          <p:spTgt spid="462"/>
                                        </p:tgtEl>
                                        <p:attrNameLst>
                                          <p:attrName>ppt_x</p:attrName>
                                        </p:attrNameLst>
                                      </p:cBhvr>
                                      <p:tavLst>
                                        <p:tav tm="0">
                                          <p:val>
                                            <p:strVal val="#ppt_x"/>
                                          </p:val>
                                        </p:tav>
                                        <p:tav tm="100000">
                                          <p:val>
                                            <p:strVal val="#ppt_x"/>
                                          </p:val>
                                        </p:tav>
                                      </p:tavLst>
                                    </p:anim>
                                    <p:anim calcmode="lin" valueType="num">
                                      <p:cBhvr additive="base">
                                        <p:cTn id="8" dur="500" fill="hold"/>
                                        <p:tgtEl>
                                          <p:spTgt spid="46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63">
                                            <p:txEl>
                                              <p:pRg st="0" end="0"/>
                                            </p:txEl>
                                          </p:spTgt>
                                        </p:tgtEl>
                                        <p:attrNameLst>
                                          <p:attrName>style.visibility</p:attrName>
                                        </p:attrNameLst>
                                      </p:cBhvr>
                                      <p:to>
                                        <p:strVal val="visible"/>
                                      </p:to>
                                    </p:set>
                                    <p:animEffect transition="in" filter="fade">
                                      <p:cBhvr>
                                        <p:cTn id="12" dur="500"/>
                                        <p:tgtEl>
                                          <p:spTgt spid="463">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63">
                                            <p:txEl>
                                              <p:pRg st="1" end="1"/>
                                            </p:txEl>
                                          </p:spTgt>
                                        </p:tgtEl>
                                        <p:attrNameLst>
                                          <p:attrName>style.visibility</p:attrName>
                                        </p:attrNameLst>
                                      </p:cBhvr>
                                      <p:to>
                                        <p:strVal val="visible"/>
                                      </p:to>
                                    </p:set>
                                    <p:animEffect transition="in" filter="fade">
                                      <p:cBhvr>
                                        <p:cTn id="16" dur="500"/>
                                        <p:tgtEl>
                                          <p:spTgt spid="463">
                                            <p:txEl>
                                              <p:pRg st="1" end="1"/>
                                            </p:txEl>
                                          </p:spTgt>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63">
                                            <p:txEl>
                                              <p:pRg st="2" end="2"/>
                                            </p:txEl>
                                          </p:spTgt>
                                        </p:tgtEl>
                                        <p:attrNameLst>
                                          <p:attrName>style.visibility</p:attrName>
                                        </p:attrNameLst>
                                      </p:cBhvr>
                                      <p:to>
                                        <p:strVal val="visible"/>
                                      </p:to>
                                    </p:set>
                                    <p:animEffect transition="in" filter="fade">
                                      <p:cBhvr>
                                        <p:cTn id="20" dur="500"/>
                                        <p:tgtEl>
                                          <p:spTgt spid="463">
                                            <p:txEl>
                                              <p:pRg st="2" end="2"/>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463">
                                            <p:txEl>
                                              <p:pRg st="3" end="3"/>
                                            </p:txEl>
                                          </p:spTgt>
                                        </p:tgtEl>
                                        <p:attrNameLst>
                                          <p:attrName>style.visibility</p:attrName>
                                        </p:attrNameLst>
                                      </p:cBhvr>
                                      <p:to>
                                        <p:strVal val="visible"/>
                                      </p:to>
                                    </p:set>
                                    <p:animEffect transition="in" filter="fade">
                                      <p:cBhvr>
                                        <p:cTn id="24" dur="500"/>
                                        <p:tgtEl>
                                          <p:spTgt spid="4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0"/>
      <p:bldP spid="46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AA00"/>
        </a:solidFill>
        <a:effectLst/>
      </p:bgPr>
    </p:bg>
    <p:spTree>
      <p:nvGrpSpPr>
        <p:cNvPr id="1" name=""/>
        <p:cNvGrpSpPr/>
        <p:nvPr/>
      </p:nvGrpSpPr>
      <p:grpSpPr>
        <a:xfrm>
          <a:off x="0" y="0"/>
          <a:ext cx="0" cy="0"/>
          <a:chOff x="0" y="0"/>
          <a:chExt cx="0" cy="0"/>
        </a:xfrm>
      </p:grpSpPr>
      <p:sp>
        <p:nvSpPr>
          <p:cNvPr id="465" name="Rectangle2 4"/>
          <p:cNvSpPr/>
          <p:nvPr/>
        </p:nvSpPr>
        <p:spPr>
          <a:xfrm>
            <a:off x="-85725" y="-66675"/>
            <a:ext cx="7896225" cy="5867400"/>
          </a:xfrm>
          <a:prstGeom prst="rect">
            <a:avLst/>
          </a:prstGeom>
          <a:solidFill>
            <a:srgbClr val="9BBB59"/>
          </a:solidFill>
          <a:ln w="9525">
            <a:solidFill>
              <a:srgbClr val="000000"/>
            </a:solidFill>
          </a:ln>
          <a:effectLst/>
        </p:spPr>
        <p:txBody>
          <a:bodyPr wrap="square" rtlCol="0" anchor="ctr">
            <a:spAutoFit/>
          </a:bodyPr>
          <a:lstStyle/>
          <a:p>
            <a:pPr algn="ctr"/>
            <a:endParaRPr/>
          </a:p>
        </p:txBody>
      </p:sp>
      <p:pic>
        <p:nvPicPr>
          <p:cNvPr id="466" name="monkeyLaughing.png 1"/>
          <p:cNvPicPr>
            <a:picLocks noChangeAspect="1"/>
          </p:cNvPicPr>
          <p:nvPr/>
        </p:nvPicPr>
        <p:blipFill>
          <a:blip r:embed="rId2"/>
          <a:stretch>
            <a:fillRect/>
          </a:stretch>
        </p:blipFill>
        <p:spPr>
          <a:xfrm rot="-480000">
            <a:off x="904875" y="1838325"/>
            <a:ext cx="2038350" cy="2428875"/>
          </a:xfrm>
          <a:prstGeom prst="rect">
            <a:avLst/>
          </a:prstGeom>
          <a:effectLst/>
        </p:spPr>
      </p:pic>
      <p:pic>
        <p:nvPicPr>
          <p:cNvPr id="467" name="dogLaughing.jpg 1"/>
          <p:cNvPicPr>
            <a:picLocks noChangeAspect="1"/>
          </p:cNvPicPr>
          <p:nvPr/>
        </p:nvPicPr>
        <p:blipFill>
          <a:blip r:embed="rId3"/>
          <a:stretch>
            <a:fillRect/>
          </a:stretch>
        </p:blipFill>
        <p:spPr>
          <a:xfrm rot="420000">
            <a:off x="3038475" y="1809750"/>
            <a:ext cx="3486150" cy="2695575"/>
          </a:xfrm>
          <a:prstGeom prst="rect">
            <a:avLst/>
          </a:prstGeom>
          <a:effectLst/>
        </p:spPr>
      </p:pic>
      <p:sp>
        <p:nvSpPr>
          <p:cNvPr id="468" name="TextBox 10"/>
          <p:cNvSpPr txBox="1"/>
          <p:nvPr/>
        </p:nvSpPr>
        <p:spPr>
          <a:xfrm>
            <a:off x="3524250" y="8458200"/>
            <a:ext cx="10820400" cy="476250"/>
          </a:xfrm>
          <a:prstGeom prst="rect">
            <a:avLst/>
          </a:prstGeom>
          <a:effectLst/>
        </p:spPr>
        <p:txBody>
          <a:bodyPr wrap="square" rtlCol="0" anchor="t">
            <a:spAutoFit/>
          </a:bodyPr>
          <a:lstStyle/>
          <a:p>
            <a:pPr algn="l"/>
            <a:r>
              <a:rPr lang="en-US" sz="3300" b="0" i="0" u="none" spc="0" dirty="0" smtClean="0">
                <a:solidFill>
                  <a:srgbClr val="000000"/>
                </a:solidFill>
                <a:latin typeface="Impact"/>
              </a:rPr>
              <a:t>IRS Agents are laughing at you...</a:t>
            </a:r>
          </a:p>
        </p:txBody>
      </p:sp>
      <p:sp>
        <p:nvSpPr>
          <p:cNvPr id="469" name="TextBox 11"/>
          <p:cNvSpPr txBox="1"/>
          <p:nvPr/>
        </p:nvSpPr>
        <p:spPr>
          <a:xfrm>
            <a:off x="447675" y="5057775"/>
            <a:ext cx="2790825" cy="523220"/>
          </a:xfrm>
          <a:prstGeom prst="rect">
            <a:avLst/>
          </a:prstGeom>
          <a:effectLst/>
        </p:spPr>
        <p:txBody>
          <a:bodyPr wrap="square" rtlCol="0" anchor="t">
            <a:spAutoFit/>
          </a:bodyPr>
          <a:lstStyle/>
          <a:p>
            <a:pPr algn="l"/>
            <a:r>
              <a:rPr lang="en-US" sz="2800" b="0" i="0" u="none" spc="0" dirty="0" smtClean="0">
                <a:solidFill>
                  <a:srgbClr val="000000"/>
                </a:solidFill>
                <a:latin typeface="Impact"/>
              </a:rPr>
              <a:t>Sure they aren't...</a:t>
            </a:r>
          </a:p>
        </p:txBody>
      </p:sp>
      <p:sp>
        <p:nvSpPr>
          <p:cNvPr id="470" name="TextBox 12"/>
          <p:cNvSpPr txBox="1"/>
          <p:nvPr/>
        </p:nvSpPr>
        <p:spPr>
          <a:xfrm>
            <a:off x="447675" y="247650"/>
            <a:ext cx="9144000" cy="769441"/>
          </a:xfrm>
          <a:prstGeom prst="rect">
            <a:avLst/>
          </a:prstGeom>
          <a:effectLst/>
        </p:spPr>
        <p:txBody>
          <a:bodyPr wrap="square" rtlCol="0" anchor="t">
            <a:spAutoFit/>
          </a:bodyPr>
          <a:lstStyle/>
          <a:p>
            <a:pPr algn="l"/>
            <a:r>
              <a:rPr lang="en-US" sz="4400" b="0" i="0" u="none" spc="0" dirty="0" smtClean="0">
                <a:solidFill>
                  <a:srgbClr val="000000"/>
                </a:solidFill>
                <a:latin typeface="Impact"/>
              </a:rPr>
              <a:t>World's greatest saying, </a:t>
            </a:r>
          </a:p>
        </p:txBody>
      </p:sp>
      <p:sp>
        <p:nvSpPr>
          <p:cNvPr id="471" name="TextBox 13"/>
          <p:cNvSpPr txBox="1"/>
          <p:nvPr/>
        </p:nvSpPr>
        <p:spPr>
          <a:xfrm>
            <a:off x="1457325" y="901125"/>
            <a:ext cx="8096250" cy="584775"/>
          </a:xfrm>
          <a:prstGeom prst="rect">
            <a:avLst/>
          </a:prstGeom>
          <a:effectLst/>
        </p:spPr>
        <p:txBody>
          <a:bodyPr wrap="square" rtlCol="0" anchor="t">
            <a:spAutoFit/>
          </a:bodyPr>
          <a:lstStyle/>
          <a:p>
            <a:pPr algn="l"/>
            <a:r>
              <a:rPr lang="en-US" sz="3200" b="0" i="0" u="none" spc="0" dirty="0" smtClean="0">
                <a:solidFill>
                  <a:srgbClr val="000000"/>
                </a:solidFill>
              </a:rPr>
              <a:t>"they are not employees"...</a:t>
            </a:r>
          </a:p>
        </p:txBody>
      </p:sp>
      <p:sp>
        <p:nvSpPr>
          <p:cNvPr id="472" name="TextBox 14"/>
          <p:cNvSpPr txBox="1"/>
          <p:nvPr/>
        </p:nvSpPr>
        <p:spPr>
          <a:xfrm>
            <a:off x="3133725" y="5057775"/>
            <a:ext cx="4429125" cy="523220"/>
          </a:xfrm>
          <a:prstGeom prst="rect">
            <a:avLst/>
          </a:prstGeom>
          <a:effectLst/>
        </p:spPr>
        <p:txBody>
          <a:bodyPr wrap="square" rtlCol="0" anchor="t">
            <a:spAutoFit/>
          </a:bodyPr>
          <a:lstStyle/>
          <a:p>
            <a:pPr algn="l"/>
            <a:r>
              <a:rPr lang="en-US" sz="2800" b="0" i="0" u="none" spc="0" dirty="0" smtClean="0">
                <a:solidFill>
                  <a:srgbClr val="000000"/>
                </a:solidFill>
                <a:latin typeface="Impact"/>
              </a:rPr>
              <a:t>the IRS is laughing at you!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70"/>
                                        </p:tgtEl>
                                        <p:attrNameLst>
                                          <p:attrName>style.visibility</p:attrName>
                                        </p:attrNameLst>
                                      </p:cBhvr>
                                      <p:to>
                                        <p:strVal val="visible"/>
                                      </p:to>
                                    </p:set>
                                    <p:anim calcmode="lin" valueType="num">
                                      <p:cBhvr>
                                        <p:cTn id="7" dur="1000" fill="hold"/>
                                        <p:tgtEl>
                                          <p:spTgt spid="470"/>
                                        </p:tgtEl>
                                        <p:attrNameLst>
                                          <p:attrName>ppt_w</p:attrName>
                                        </p:attrNameLst>
                                      </p:cBhvr>
                                      <p:tavLst>
                                        <p:tav tm="0">
                                          <p:val>
                                            <p:fltVal val="0"/>
                                          </p:val>
                                        </p:tav>
                                        <p:tav tm="100000">
                                          <p:val>
                                            <p:strVal val="#ppt_w"/>
                                          </p:val>
                                        </p:tav>
                                      </p:tavLst>
                                    </p:anim>
                                    <p:anim calcmode="lin" valueType="num">
                                      <p:cBhvr>
                                        <p:cTn id="8" dur="1000" fill="hold"/>
                                        <p:tgtEl>
                                          <p:spTgt spid="470"/>
                                        </p:tgtEl>
                                        <p:attrNameLst>
                                          <p:attrName>ppt_h</p:attrName>
                                        </p:attrNameLst>
                                      </p:cBhvr>
                                      <p:tavLst>
                                        <p:tav tm="0">
                                          <p:val>
                                            <p:fltVal val="0"/>
                                          </p:val>
                                        </p:tav>
                                        <p:tav tm="100000">
                                          <p:val>
                                            <p:strVal val="#ppt_h"/>
                                          </p:val>
                                        </p:tav>
                                      </p:tavLst>
                                    </p:anim>
                                    <p:anim calcmode="lin" valueType="num">
                                      <p:cBhvr>
                                        <p:cTn id="9" dur="1000" fill="hold"/>
                                        <p:tgtEl>
                                          <p:spTgt spid="470"/>
                                        </p:tgtEl>
                                        <p:attrNameLst>
                                          <p:attrName>style.rotation</p:attrName>
                                        </p:attrNameLst>
                                      </p:cBhvr>
                                      <p:tavLst>
                                        <p:tav tm="0">
                                          <p:val>
                                            <p:fltVal val="90"/>
                                          </p:val>
                                        </p:tav>
                                        <p:tav tm="100000">
                                          <p:val>
                                            <p:fltVal val="0"/>
                                          </p:val>
                                        </p:tav>
                                      </p:tavLst>
                                    </p:anim>
                                    <p:animEffect transition="in" filter="fade">
                                      <p:cBhvr>
                                        <p:cTn id="10" dur="1000"/>
                                        <p:tgtEl>
                                          <p:spTgt spid="470"/>
                                        </p:tgtEl>
                                      </p:cBhvr>
                                    </p:animEffect>
                                  </p:childTnLst>
                                </p:cTn>
                              </p:par>
                            </p:childTnLst>
                          </p:cTn>
                        </p:par>
                        <p:par>
                          <p:cTn id="11" fill="hold">
                            <p:stCondLst>
                              <p:cond delay="1000"/>
                            </p:stCondLst>
                            <p:childTnLst>
                              <p:par>
                                <p:cTn id="12" presetID="2" presetClass="entr" presetSubtype="2" fill="hold" grpId="0" nodeType="afterEffect">
                                  <p:stCondLst>
                                    <p:cond delay="0"/>
                                  </p:stCondLst>
                                  <p:childTnLst>
                                    <p:set>
                                      <p:cBhvr>
                                        <p:cTn id="13" dur="1" fill="hold">
                                          <p:stCondLst>
                                            <p:cond delay="0"/>
                                          </p:stCondLst>
                                        </p:cTn>
                                        <p:tgtEl>
                                          <p:spTgt spid="471"/>
                                        </p:tgtEl>
                                        <p:attrNameLst>
                                          <p:attrName>style.visibility</p:attrName>
                                        </p:attrNameLst>
                                      </p:cBhvr>
                                      <p:to>
                                        <p:strVal val="visible"/>
                                      </p:to>
                                    </p:set>
                                    <p:anim calcmode="lin" valueType="num">
                                      <p:cBhvr additive="base">
                                        <p:cTn id="14" dur="500" fill="hold"/>
                                        <p:tgtEl>
                                          <p:spTgt spid="471"/>
                                        </p:tgtEl>
                                        <p:attrNameLst>
                                          <p:attrName>ppt_x</p:attrName>
                                        </p:attrNameLst>
                                      </p:cBhvr>
                                      <p:tavLst>
                                        <p:tav tm="0">
                                          <p:val>
                                            <p:strVal val="1+#ppt_w/2"/>
                                          </p:val>
                                        </p:tav>
                                        <p:tav tm="100000">
                                          <p:val>
                                            <p:strVal val="#ppt_x"/>
                                          </p:val>
                                        </p:tav>
                                      </p:tavLst>
                                    </p:anim>
                                    <p:anim calcmode="lin" valueType="num">
                                      <p:cBhvr additive="base">
                                        <p:cTn id="15" dur="500" fill="hold"/>
                                        <p:tgtEl>
                                          <p:spTgt spid="471"/>
                                        </p:tgtEl>
                                        <p:attrNameLst>
                                          <p:attrName>ppt_y</p:attrName>
                                        </p:attrNameLst>
                                      </p:cBhvr>
                                      <p:tavLst>
                                        <p:tav tm="0">
                                          <p:val>
                                            <p:strVal val="#ppt_y"/>
                                          </p:val>
                                        </p:tav>
                                        <p:tav tm="100000">
                                          <p:val>
                                            <p:strVal val="#ppt_y"/>
                                          </p:val>
                                        </p:tav>
                                      </p:tavLst>
                                    </p:anim>
                                  </p:childTnLst>
                                </p:cTn>
                              </p:par>
                              <p:par>
                                <p:cTn id="16" presetID="31" presetClass="entr" presetSubtype="0" fill="hold" nodeType="withEffect">
                                  <p:stCondLst>
                                    <p:cond delay="0"/>
                                  </p:stCondLst>
                                  <p:childTnLst>
                                    <p:set>
                                      <p:cBhvr>
                                        <p:cTn id="17" dur="1" fill="hold">
                                          <p:stCondLst>
                                            <p:cond delay="0"/>
                                          </p:stCondLst>
                                        </p:cTn>
                                        <p:tgtEl>
                                          <p:spTgt spid="466"/>
                                        </p:tgtEl>
                                        <p:attrNameLst>
                                          <p:attrName>style.visibility</p:attrName>
                                        </p:attrNameLst>
                                      </p:cBhvr>
                                      <p:to>
                                        <p:strVal val="visible"/>
                                      </p:to>
                                    </p:set>
                                    <p:anim calcmode="lin" valueType="num">
                                      <p:cBhvr>
                                        <p:cTn id="18" dur="1000" fill="hold"/>
                                        <p:tgtEl>
                                          <p:spTgt spid="466"/>
                                        </p:tgtEl>
                                        <p:attrNameLst>
                                          <p:attrName>ppt_w</p:attrName>
                                        </p:attrNameLst>
                                      </p:cBhvr>
                                      <p:tavLst>
                                        <p:tav tm="0">
                                          <p:val>
                                            <p:fltVal val="0"/>
                                          </p:val>
                                        </p:tav>
                                        <p:tav tm="100000">
                                          <p:val>
                                            <p:strVal val="#ppt_w"/>
                                          </p:val>
                                        </p:tav>
                                      </p:tavLst>
                                    </p:anim>
                                    <p:anim calcmode="lin" valueType="num">
                                      <p:cBhvr>
                                        <p:cTn id="19" dur="1000" fill="hold"/>
                                        <p:tgtEl>
                                          <p:spTgt spid="466"/>
                                        </p:tgtEl>
                                        <p:attrNameLst>
                                          <p:attrName>ppt_h</p:attrName>
                                        </p:attrNameLst>
                                      </p:cBhvr>
                                      <p:tavLst>
                                        <p:tav tm="0">
                                          <p:val>
                                            <p:fltVal val="0"/>
                                          </p:val>
                                        </p:tav>
                                        <p:tav tm="100000">
                                          <p:val>
                                            <p:strVal val="#ppt_h"/>
                                          </p:val>
                                        </p:tav>
                                      </p:tavLst>
                                    </p:anim>
                                    <p:anim calcmode="lin" valueType="num">
                                      <p:cBhvr>
                                        <p:cTn id="20" dur="1000" fill="hold"/>
                                        <p:tgtEl>
                                          <p:spTgt spid="466"/>
                                        </p:tgtEl>
                                        <p:attrNameLst>
                                          <p:attrName>style.rotation</p:attrName>
                                        </p:attrNameLst>
                                      </p:cBhvr>
                                      <p:tavLst>
                                        <p:tav tm="0">
                                          <p:val>
                                            <p:fltVal val="90"/>
                                          </p:val>
                                        </p:tav>
                                        <p:tav tm="100000">
                                          <p:val>
                                            <p:fltVal val="0"/>
                                          </p:val>
                                        </p:tav>
                                      </p:tavLst>
                                    </p:anim>
                                    <p:animEffect transition="in" filter="fade">
                                      <p:cBhvr>
                                        <p:cTn id="21" dur="1000"/>
                                        <p:tgtEl>
                                          <p:spTgt spid="466"/>
                                        </p:tgtEl>
                                      </p:cBhvr>
                                    </p:animEffect>
                                  </p:childTnLst>
                                </p:cTn>
                              </p:par>
                              <p:par>
                                <p:cTn id="22" presetID="31" presetClass="entr" presetSubtype="0" fill="hold" nodeType="withEffect">
                                  <p:stCondLst>
                                    <p:cond delay="0"/>
                                  </p:stCondLst>
                                  <p:childTnLst>
                                    <p:set>
                                      <p:cBhvr>
                                        <p:cTn id="23" dur="1" fill="hold">
                                          <p:stCondLst>
                                            <p:cond delay="0"/>
                                          </p:stCondLst>
                                        </p:cTn>
                                        <p:tgtEl>
                                          <p:spTgt spid="467"/>
                                        </p:tgtEl>
                                        <p:attrNameLst>
                                          <p:attrName>style.visibility</p:attrName>
                                        </p:attrNameLst>
                                      </p:cBhvr>
                                      <p:to>
                                        <p:strVal val="visible"/>
                                      </p:to>
                                    </p:set>
                                    <p:anim calcmode="lin" valueType="num">
                                      <p:cBhvr>
                                        <p:cTn id="24" dur="1000" fill="hold"/>
                                        <p:tgtEl>
                                          <p:spTgt spid="467"/>
                                        </p:tgtEl>
                                        <p:attrNameLst>
                                          <p:attrName>ppt_w</p:attrName>
                                        </p:attrNameLst>
                                      </p:cBhvr>
                                      <p:tavLst>
                                        <p:tav tm="0">
                                          <p:val>
                                            <p:fltVal val="0"/>
                                          </p:val>
                                        </p:tav>
                                        <p:tav tm="100000">
                                          <p:val>
                                            <p:strVal val="#ppt_w"/>
                                          </p:val>
                                        </p:tav>
                                      </p:tavLst>
                                    </p:anim>
                                    <p:anim calcmode="lin" valueType="num">
                                      <p:cBhvr>
                                        <p:cTn id="25" dur="1000" fill="hold"/>
                                        <p:tgtEl>
                                          <p:spTgt spid="467"/>
                                        </p:tgtEl>
                                        <p:attrNameLst>
                                          <p:attrName>ppt_h</p:attrName>
                                        </p:attrNameLst>
                                      </p:cBhvr>
                                      <p:tavLst>
                                        <p:tav tm="0">
                                          <p:val>
                                            <p:fltVal val="0"/>
                                          </p:val>
                                        </p:tav>
                                        <p:tav tm="100000">
                                          <p:val>
                                            <p:strVal val="#ppt_h"/>
                                          </p:val>
                                        </p:tav>
                                      </p:tavLst>
                                    </p:anim>
                                    <p:anim calcmode="lin" valueType="num">
                                      <p:cBhvr>
                                        <p:cTn id="26" dur="1000" fill="hold"/>
                                        <p:tgtEl>
                                          <p:spTgt spid="467"/>
                                        </p:tgtEl>
                                        <p:attrNameLst>
                                          <p:attrName>style.rotation</p:attrName>
                                        </p:attrNameLst>
                                      </p:cBhvr>
                                      <p:tavLst>
                                        <p:tav tm="0">
                                          <p:val>
                                            <p:fltVal val="90"/>
                                          </p:val>
                                        </p:tav>
                                        <p:tav tm="100000">
                                          <p:val>
                                            <p:fltVal val="0"/>
                                          </p:val>
                                        </p:tav>
                                      </p:tavLst>
                                    </p:anim>
                                    <p:animEffect transition="in" filter="fade">
                                      <p:cBhvr>
                                        <p:cTn id="27" dur="1000"/>
                                        <p:tgtEl>
                                          <p:spTgt spid="46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469"/>
                                        </p:tgtEl>
                                        <p:attrNameLst>
                                          <p:attrName>style.visibility</p:attrName>
                                        </p:attrNameLst>
                                      </p:cBhvr>
                                      <p:to>
                                        <p:strVal val="visible"/>
                                      </p:to>
                                    </p:set>
                                    <p:animEffect transition="in" filter="fade">
                                      <p:cBhvr>
                                        <p:cTn id="31" dur="500"/>
                                        <p:tgtEl>
                                          <p:spTgt spid="46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72"/>
                                        </p:tgtEl>
                                        <p:attrNameLst>
                                          <p:attrName>style.visibility</p:attrName>
                                        </p:attrNameLst>
                                      </p:cBhvr>
                                      <p:to>
                                        <p:strVal val="visible"/>
                                      </p:to>
                                    </p:set>
                                    <p:animEffect transition="in" filter="fade">
                                      <p:cBhvr>
                                        <p:cTn id="34" dur="5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0"/>
      <p:bldP spid="470" grpId="0"/>
      <p:bldP spid="471" grpId="0"/>
      <p:bldP spid="47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7B6FF"/>
        </a:solidFill>
        <a:effectLst/>
      </p:bgPr>
    </p:bg>
    <p:spTree>
      <p:nvGrpSpPr>
        <p:cNvPr id="1" name=""/>
        <p:cNvGrpSpPr/>
        <p:nvPr/>
      </p:nvGrpSpPr>
      <p:grpSpPr>
        <a:xfrm>
          <a:off x="0" y="0"/>
          <a:ext cx="0" cy="0"/>
          <a:chOff x="0" y="0"/>
          <a:chExt cx="0" cy="0"/>
        </a:xfrm>
      </p:grpSpPr>
      <p:sp>
        <p:nvSpPr>
          <p:cNvPr id="373" name="Rectangle2 7"/>
          <p:cNvSpPr/>
          <p:nvPr/>
        </p:nvSpPr>
        <p:spPr>
          <a:xfrm>
            <a:off x="-514350" y="1790700"/>
            <a:ext cx="9648825" cy="3200400"/>
          </a:xfrm>
          <a:prstGeom prst="rect">
            <a:avLst/>
          </a:prstGeom>
          <a:solidFill>
            <a:srgbClr val="000000"/>
          </a:solidFill>
          <a:ln w="9525">
            <a:solidFill>
              <a:srgbClr val="000000"/>
            </a:solidFill>
          </a:ln>
          <a:effectLst/>
        </p:spPr>
        <p:txBody>
          <a:bodyPr wrap="square" rtlCol="0" anchor="ctr">
            <a:spAutoFit/>
          </a:bodyPr>
          <a:lstStyle/>
          <a:p>
            <a:pPr algn="ctr"/>
            <a:endParaRPr/>
          </a:p>
        </p:txBody>
      </p:sp>
      <p:sp>
        <p:nvSpPr>
          <p:cNvPr id="11" name="Rectangle 10"/>
          <p:cNvSpPr/>
          <p:nvPr/>
        </p:nvSpPr>
        <p:spPr>
          <a:xfrm rot="-180000">
            <a:off x="-609598" y="852139"/>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80000">
            <a:off x="-334839" y="2122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374" name="TextBox 1"/>
          <p:cNvSpPr txBox="1"/>
          <p:nvPr/>
        </p:nvSpPr>
        <p:spPr>
          <a:xfrm>
            <a:off x="5838825" y="7839075"/>
            <a:ext cx="11153775" cy="428625"/>
          </a:xfrm>
          <a:prstGeom prst="rect">
            <a:avLst/>
          </a:prstGeom>
          <a:effectLst/>
        </p:spPr>
        <p:txBody>
          <a:bodyPr wrap="square" rtlCol="0" anchor="t">
            <a:spAutoFit/>
          </a:bodyPr>
          <a:lstStyle/>
          <a:p>
            <a:pPr algn="l"/>
            <a:r>
              <a:rPr lang="en-US" sz="3150" b="0" i="0" u="none" spc="0" dirty="0" smtClean="0">
                <a:solidFill>
                  <a:srgbClr val="F8941D"/>
                </a:solidFill>
                <a:latin typeface="Nina Compressed"/>
              </a:rPr>
              <a:t>You can't be  a little pregnant.</a:t>
            </a:r>
          </a:p>
        </p:txBody>
      </p:sp>
      <p:sp>
        <p:nvSpPr>
          <p:cNvPr id="375" name="Rectangle2 2"/>
          <p:cNvSpPr/>
          <p:nvPr/>
        </p:nvSpPr>
        <p:spPr>
          <a:xfrm>
            <a:off x="895350" y="7943850"/>
            <a:ext cx="4667250" cy="76200"/>
          </a:xfrm>
          <a:prstGeom prst="rect">
            <a:avLst/>
          </a:prstGeom>
          <a:solidFill>
            <a:srgbClr val="FDB60F"/>
          </a:solidFill>
          <a:effectLst/>
        </p:spPr>
        <p:txBody>
          <a:bodyPr wrap="square" rtlCol="0" anchor="ctr">
            <a:spAutoFit/>
          </a:bodyPr>
          <a:lstStyle/>
          <a:p>
            <a:pPr algn="ctr"/>
            <a:endParaRPr/>
          </a:p>
        </p:txBody>
      </p:sp>
      <p:sp>
        <p:nvSpPr>
          <p:cNvPr id="376" name="Ellipse2 1"/>
          <p:cNvSpPr/>
          <p:nvPr/>
        </p:nvSpPr>
        <p:spPr>
          <a:xfrm>
            <a:off x="6410325" y="7191375"/>
            <a:ext cx="333375" cy="209550"/>
          </a:xfrm>
          <a:prstGeom prst="ellipse">
            <a:avLst/>
          </a:prstGeom>
          <a:solidFill>
            <a:srgbClr val="000000"/>
          </a:solidFill>
          <a:ln w="9525">
            <a:solidFill>
              <a:srgbClr val="000000"/>
            </a:solidFill>
          </a:ln>
          <a:effectLst/>
        </p:spPr>
        <p:txBody>
          <a:bodyPr wrap="square" rtlCol="0" anchor="ctr">
            <a:spAutoFit/>
          </a:bodyPr>
          <a:lstStyle/>
          <a:p>
            <a:pPr algn="ctr"/>
            <a:endParaRPr/>
          </a:p>
        </p:txBody>
      </p:sp>
      <p:sp>
        <p:nvSpPr>
          <p:cNvPr id="377" name="Rectangle2 6"/>
          <p:cNvSpPr/>
          <p:nvPr/>
        </p:nvSpPr>
        <p:spPr>
          <a:xfrm>
            <a:off x="895350" y="7534275"/>
            <a:ext cx="11430000" cy="95250"/>
          </a:xfrm>
          <a:prstGeom prst="rect">
            <a:avLst/>
          </a:prstGeom>
          <a:solidFill>
            <a:srgbClr val="1C1C1C"/>
          </a:solidFill>
          <a:ln w="9525">
            <a:solidFill>
              <a:srgbClr val="000000"/>
            </a:solidFill>
          </a:ln>
          <a:effectLst/>
        </p:spPr>
        <p:txBody>
          <a:bodyPr wrap="square" rtlCol="0" anchor="ctr">
            <a:spAutoFit/>
          </a:bodyPr>
          <a:lstStyle/>
          <a:p>
            <a:pPr algn="ctr"/>
            <a:endParaRPr/>
          </a:p>
        </p:txBody>
      </p:sp>
      <p:sp>
        <p:nvSpPr>
          <p:cNvPr id="379" name="Rectangle 5"/>
          <p:cNvSpPr/>
          <p:nvPr/>
        </p:nvSpPr>
        <p:spPr>
          <a:xfrm>
            <a:off x="0" y="-266700"/>
            <a:ext cx="7629525" cy="2400300"/>
          </a:xfrm>
          <a:prstGeom prst="rect">
            <a:avLst/>
          </a:prstGeom>
          <a:effectLst/>
        </p:spPr>
        <p:txBody>
          <a:bodyPr wrap="square" rtlCol="0" anchor="ctr">
            <a:spAutoFit/>
          </a:bodyPr>
          <a:lstStyle/>
          <a:p>
            <a:pPr algn="ctr"/>
            <a:r>
              <a:rPr lang="en-US" sz="4650" b="0" i="0" u="none" spc="0" dirty="0" smtClean="0">
                <a:solidFill>
                  <a:srgbClr val="000000"/>
                </a:solidFill>
                <a:latin typeface="Impact"/>
              </a:rPr>
              <a:t>REMEMBER!</a:t>
            </a:r>
          </a:p>
        </p:txBody>
      </p:sp>
      <p:sp>
        <p:nvSpPr>
          <p:cNvPr id="380" name="TextBox 2"/>
          <p:cNvSpPr txBox="1"/>
          <p:nvPr/>
        </p:nvSpPr>
        <p:spPr>
          <a:xfrm>
            <a:off x="3724275" y="2923282"/>
            <a:ext cx="3514725" cy="1077218"/>
          </a:xfrm>
          <a:prstGeom prst="rect">
            <a:avLst/>
          </a:prstGeom>
          <a:effectLst/>
        </p:spPr>
        <p:txBody>
          <a:bodyPr wrap="square" rtlCol="0" anchor="t">
            <a:spAutoFit/>
          </a:bodyPr>
          <a:lstStyle/>
          <a:p>
            <a:pPr algn="ctr"/>
            <a:r>
              <a:rPr lang="en-US" sz="3200" b="0" i="0" u="none" spc="0" dirty="0" smtClean="0">
                <a:solidFill>
                  <a:srgbClr val="FFFFFF"/>
                </a:solidFill>
                <a:latin typeface="Impact"/>
              </a:rPr>
              <a:t>You can't be a little bit pregnant!</a:t>
            </a:r>
          </a:p>
        </p:txBody>
      </p:sp>
      <p:pic>
        <p:nvPicPr>
          <p:cNvPr id="381" name="1065306_11970783.jpg"/>
          <p:cNvPicPr>
            <a:picLocks noChangeAspect="1"/>
          </p:cNvPicPr>
          <p:nvPr/>
        </p:nvPicPr>
        <p:blipFill>
          <a:blip r:embed="rId2"/>
          <a:srcRect l="240" t="1049" r="19615" b="2411"/>
          <a:stretch>
            <a:fillRect/>
          </a:stretch>
        </p:blipFill>
        <p:spPr>
          <a:xfrm rot="-240000">
            <a:off x="876300" y="2028825"/>
            <a:ext cx="2562225" cy="3219450"/>
          </a:xfrm>
          <a:prstGeom prst="rect">
            <a:avLst/>
          </a:prstGeom>
          <a:ln w="57150">
            <a:solidFill>
              <a:schemeClr val="bg1"/>
            </a:solidFill>
          </a:ln>
          <a:effectLst/>
        </p:spPr>
      </p:pic>
    </p:spTree>
    <p:extLst>
      <p:ext uri="{BB962C8B-B14F-4D97-AF65-F5344CB8AC3E}">
        <p14:creationId xmlns:p14="http://schemas.microsoft.com/office/powerpoint/2010/main" val="3086616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p:cTn id="7" dur="1000" fill="hold"/>
                                        <p:tgtEl>
                                          <p:spTgt spid="379"/>
                                        </p:tgtEl>
                                        <p:attrNameLst>
                                          <p:attrName>ppt_w</p:attrName>
                                        </p:attrNameLst>
                                      </p:cBhvr>
                                      <p:tavLst>
                                        <p:tav tm="0">
                                          <p:val>
                                            <p:fltVal val="0"/>
                                          </p:val>
                                        </p:tav>
                                        <p:tav tm="100000">
                                          <p:val>
                                            <p:strVal val="#ppt_w"/>
                                          </p:val>
                                        </p:tav>
                                      </p:tavLst>
                                    </p:anim>
                                    <p:anim calcmode="lin" valueType="num">
                                      <p:cBhvr>
                                        <p:cTn id="8" dur="1000" fill="hold"/>
                                        <p:tgtEl>
                                          <p:spTgt spid="379"/>
                                        </p:tgtEl>
                                        <p:attrNameLst>
                                          <p:attrName>ppt_h</p:attrName>
                                        </p:attrNameLst>
                                      </p:cBhvr>
                                      <p:tavLst>
                                        <p:tav tm="0">
                                          <p:val>
                                            <p:fltVal val="0"/>
                                          </p:val>
                                        </p:tav>
                                        <p:tav tm="100000">
                                          <p:val>
                                            <p:strVal val="#ppt_h"/>
                                          </p:val>
                                        </p:tav>
                                      </p:tavLst>
                                    </p:anim>
                                    <p:anim calcmode="lin" valueType="num">
                                      <p:cBhvr>
                                        <p:cTn id="9" dur="1000" fill="hold"/>
                                        <p:tgtEl>
                                          <p:spTgt spid="379"/>
                                        </p:tgtEl>
                                        <p:attrNameLst>
                                          <p:attrName>style.rotation</p:attrName>
                                        </p:attrNameLst>
                                      </p:cBhvr>
                                      <p:tavLst>
                                        <p:tav tm="0">
                                          <p:val>
                                            <p:fltVal val="90"/>
                                          </p:val>
                                        </p:tav>
                                        <p:tav tm="100000">
                                          <p:val>
                                            <p:fltVal val="0"/>
                                          </p:val>
                                        </p:tav>
                                      </p:tavLst>
                                    </p:anim>
                                    <p:animEffect transition="in" filter="fade">
                                      <p:cBhvr>
                                        <p:cTn id="10" dur="1000"/>
                                        <p:tgtEl>
                                          <p:spTgt spid="379"/>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380"/>
                                        </p:tgtEl>
                                        <p:attrNameLst>
                                          <p:attrName>style.visibility</p:attrName>
                                        </p:attrNameLst>
                                      </p:cBhvr>
                                      <p:to>
                                        <p:strVal val="visible"/>
                                      </p:to>
                                    </p:set>
                                    <p:anim calcmode="lin" valueType="num">
                                      <p:cBhvr additive="base">
                                        <p:cTn id="14" dur="500" fill="hold"/>
                                        <p:tgtEl>
                                          <p:spTgt spid="380"/>
                                        </p:tgtEl>
                                        <p:attrNameLst>
                                          <p:attrName>ppt_x</p:attrName>
                                        </p:attrNameLst>
                                      </p:cBhvr>
                                      <p:tavLst>
                                        <p:tav tm="0">
                                          <p:val>
                                            <p:strVal val="0-#ppt_w/2"/>
                                          </p:val>
                                        </p:tav>
                                        <p:tav tm="100000">
                                          <p:val>
                                            <p:strVal val="#ppt_x"/>
                                          </p:val>
                                        </p:tav>
                                      </p:tavLst>
                                    </p:anim>
                                    <p:anim calcmode="lin" valueType="num">
                                      <p:cBhvr additive="base">
                                        <p:cTn id="15" dur="500" fill="hold"/>
                                        <p:tgtEl>
                                          <p:spTgt spid="38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81"/>
                                        </p:tgtEl>
                                        <p:attrNameLst>
                                          <p:attrName>style.visibility</p:attrName>
                                        </p:attrNameLst>
                                      </p:cBhvr>
                                      <p:to>
                                        <p:strVal val="visible"/>
                                      </p:to>
                                    </p:set>
                                    <p:anim calcmode="lin" valueType="num">
                                      <p:cBhvr additive="base">
                                        <p:cTn id="18" dur="500" fill="hold"/>
                                        <p:tgtEl>
                                          <p:spTgt spid="381"/>
                                        </p:tgtEl>
                                        <p:attrNameLst>
                                          <p:attrName>ppt_x</p:attrName>
                                        </p:attrNameLst>
                                      </p:cBhvr>
                                      <p:tavLst>
                                        <p:tav tm="0">
                                          <p:val>
                                            <p:strVal val="1+#ppt_w/2"/>
                                          </p:val>
                                        </p:tav>
                                        <p:tav tm="100000">
                                          <p:val>
                                            <p:strVal val="#ppt_x"/>
                                          </p:val>
                                        </p:tav>
                                      </p:tavLst>
                                    </p:anim>
                                    <p:anim calcmode="lin" valueType="num">
                                      <p:cBhvr additive="base">
                                        <p:cTn id="19" dur="500" fill="hold"/>
                                        <p:tgtEl>
                                          <p:spTgt spid="3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p:bldP spid="38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180000">
            <a:off x="-609598" y="852139"/>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0000">
            <a:off x="-334839" y="2122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485" name="Rounded Rectangle 12"/>
          <p:cNvSpPr/>
          <p:nvPr/>
        </p:nvSpPr>
        <p:spPr>
          <a:xfrm rot="180000">
            <a:off x="819150" y="1466850"/>
            <a:ext cx="6124575" cy="3914775"/>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486" name="TextBox 6"/>
          <p:cNvSpPr txBox="1"/>
          <p:nvPr/>
        </p:nvSpPr>
        <p:spPr>
          <a:xfrm rot="180000">
            <a:off x="1599555" y="598681"/>
            <a:ext cx="6619875" cy="561975"/>
          </a:xfrm>
          <a:prstGeom prst="rect">
            <a:avLst/>
          </a:prstGeom>
          <a:effectLst/>
        </p:spPr>
        <p:txBody>
          <a:bodyPr wrap="square" rtlCol="0" anchor="t">
            <a:spAutoFit/>
          </a:bodyPr>
          <a:lstStyle/>
          <a:p>
            <a:pPr algn="l"/>
            <a:r>
              <a:rPr lang="en-US" sz="3975" b="0" i="0" u="none" spc="0" dirty="0" smtClean="0">
                <a:solidFill>
                  <a:srgbClr val="204E7E"/>
                </a:solidFill>
                <a:latin typeface="Impact"/>
              </a:rPr>
              <a:t>Workers Compensation</a:t>
            </a:r>
          </a:p>
        </p:txBody>
      </p:sp>
      <p:sp>
        <p:nvSpPr>
          <p:cNvPr id="487" name="TextBox 9"/>
          <p:cNvSpPr txBox="1"/>
          <p:nvPr/>
        </p:nvSpPr>
        <p:spPr>
          <a:xfrm rot="180000">
            <a:off x="1219200" y="2019300"/>
            <a:ext cx="5448300" cy="5095875"/>
          </a:xfrm>
          <a:prstGeom prst="rect">
            <a:avLst/>
          </a:prstGeom>
          <a:effectLst/>
        </p:spPr>
        <p:txBody>
          <a:bodyPr wrap="square" rtlCol="0" anchor="t">
            <a:spAutoFit/>
          </a:bodyPr>
          <a:lstStyle/>
          <a:p>
            <a:pPr algn="l"/>
            <a:r>
              <a:rPr lang="en-US" sz="2325" b="0" i="0" u="none" spc="0" dirty="0" smtClean="0">
                <a:solidFill>
                  <a:srgbClr val="000000"/>
                </a:solidFill>
                <a:latin typeface="Nina Compressed"/>
              </a:rPr>
              <a:t>This coverage is used to comply with the Workers Compensation Coverage required by your state law. Under this requirement, an employee can be compensated if he or she is injured while working for you, regardless of your negligence as an employer.</a:t>
            </a: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86"/>
                                        </p:tgtEl>
                                        <p:attrNameLst>
                                          <p:attrName>style.visibility</p:attrName>
                                        </p:attrNameLst>
                                      </p:cBhvr>
                                      <p:to>
                                        <p:strVal val="visible"/>
                                      </p:to>
                                    </p:set>
                                    <p:anim calcmode="lin" valueType="num">
                                      <p:cBhvr additive="base">
                                        <p:cTn id="7" dur="500" fill="hold"/>
                                        <p:tgtEl>
                                          <p:spTgt spid="486"/>
                                        </p:tgtEl>
                                        <p:attrNameLst>
                                          <p:attrName>ppt_x</p:attrName>
                                        </p:attrNameLst>
                                      </p:cBhvr>
                                      <p:tavLst>
                                        <p:tav tm="0">
                                          <p:val>
                                            <p:strVal val="#ppt_x"/>
                                          </p:val>
                                        </p:tav>
                                        <p:tav tm="100000">
                                          <p:val>
                                            <p:strVal val="#ppt_x"/>
                                          </p:val>
                                        </p:tav>
                                      </p:tavLst>
                                    </p:anim>
                                    <p:anim calcmode="lin" valueType="num">
                                      <p:cBhvr additive="base">
                                        <p:cTn id="8" dur="500" fill="hold"/>
                                        <p:tgtEl>
                                          <p:spTgt spid="48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87"/>
                                        </p:tgtEl>
                                        <p:attrNameLst>
                                          <p:attrName>style.visibility</p:attrName>
                                        </p:attrNameLst>
                                      </p:cBhvr>
                                      <p:to>
                                        <p:strVal val="visible"/>
                                      </p:to>
                                    </p:set>
                                    <p:animEffect transition="in" filter="fade">
                                      <p:cBhvr>
                                        <p:cTn id="12" dur="5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0"/>
      <p:bldP spid="48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354" name="Rectangle 18"/>
          <p:cNvSpPr/>
          <p:nvPr/>
        </p:nvSpPr>
        <p:spPr>
          <a:xfrm rot="-120000">
            <a:off x="-114300" y="314325"/>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356" name="TextBox 1"/>
          <p:cNvSpPr txBox="1"/>
          <p:nvPr/>
        </p:nvSpPr>
        <p:spPr>
          <a:xfrm rot="-120000">
            <a:off x="1066800" y="596325"/>
            <a:ext cx="5438775" cy="584775"/>
          </a:xfrm>
          <a:prstGeom prst="rect">
            <a:avLst/>
          </a:prstGeom>
          <a:effectLst/>
        </p:spPr>
        <p:txBody>
          <a:bodyPr wrap="square" rtlCol="0" anchor="t">
            <a:spAutoFit/>
          </a:bodyPr>
          <a:lstStyle/>
          <a:p>
            <a:pPr algn="l"/>
            <a:r>
              <a:rPr lang="en-US" sz="3200" b="0" i="0" u="none" spc="0" dirty="0" smtClean="0">
                <a:solidFill>
                  <a:srgbClr val="000000"/>
                </a:solidFill>
                <a:latin typeface="Impact"/>
              </a:rPr>
              <a:t>Event Planner Insurance Needs</a:t>
            </a:r>
          </a:p>
        </p:txBody>
      </p:sp>
      <p:sp>
        <p:nvSpPr>
          <p:cNvPr id="2" name="Rectangle 1"/>
          <p:cNvSpPr/>
          <p:nvPr/>
        </p:nvSpPr>
        <p:spPr>
          <a:xfrm>
            <a:off x="646588"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General Liability</a:t>
            </a:r>
            <a:endParaRPr lang="en-US" sz="2000" dirty="0">
              <a:solidFill>
                <a:schemeClr val="tx1"/>
              </a:solidFill>
              <a:latin typeface="Impact" panose="020B0806030902050204" pitchFamily="34" charset="0"/>
            </a:endParaRPr>
          </a:p>
        </p:txBody>
      </p:sp>
      <p:sp>
        <p:nvSpPr>
          <p:cNvPr id="11" name="Rectangle 10"/>
          <p:cNvSpPr/>
          <p:nvPr/>
        </p:nvSpPr>
        <p:spPr>
          <a:xfrm>
            <a:off x="4076700"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Professional Liability</a:t>
            </a:r>
            <a:endParaRPr lang="en-US" sz="2000" dirty="0">
              <a:solidFill>
                <a:schemeClr val="tx1"/>
              </a:solidFill>
              <a:latin typeface="Impact" panose="020B0806030902050204" pitchFamily="34" charset="0"/>
            </a:endParaRPr>
          </a:p>
        </p:txBody>
      </p:sp>
      <p:sp>
        <p:nvSpPr>
          <p:cNvPr id="12" name="Rectangle 11"/>
          <p:cNvSpPr/>
          <p:nvPr/>
        </p:nvSpPr>
        <p:spPr>
          <a:xfrm>
            <a:off x="646588"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Workers </a:t>
            </a:r>
            <a:br>
              <a:rPr lang="en-US" sz="2000" dirty="0" smtClean="0">
                <a:solidFill>
                  <a:schemeClr val="tx1"/>
                </a:solidFill>
                <a:latin typeface="Impact" panose="020B0806030902050204" pitchFamily="34" charset="0"/>
              </a:rPr>
            </a:br>
            <a:r>
              <a:rPr lang="en-US" sz="2000" dirty="0" smtClean="0">
                <a:solidFill>
                  <a:schemeClr val="tx1"/>
                </a:solidFill>
                <a:latin typeface="Impact" panose="020B0806030902050204" pitchFamily="34" charset="0"/>
              </a:rPr>
              <a:t>Compensation</a:t>
            </a:r>
            <a:endParaRPr lang="en-US" sz="2000" dirty="0">
              <a:solidFill>
                <a:schemeClr val="tx1"/>
              </a:solidFill>
              <a:latin typeface="Impact" panose="020B0806030902050204" pitchFamily="34" charset="0"/>
            </a:endParaRPr>
          </a:p>
        </p:txBody>
      </p:sp>
      <p:sp>
        <p:nvSpPr>
          <p:cNvPr id="13" name="Rectangle 12"/>
          <p:cNvSpPr/>
          <p:nvPr/>
        </p:nvSpPr>
        <p:spPr>
          <a:xfrm>
            <a:off x="4076700"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Property &amp; Inland </a:t>
            </a:r>
            <a:br>
              <a:rPr lang="en-US" sz="2000" dirty="0" smtClean="0">
                <a:solidFill>
                  <a:schemeClr val="tx1"/>
                </a:solidFill>
                <a:latin typeface="Impact" panose="020B0806030902050204" pitchFamily="34" charset="0"/>
              </a:rPr>
            </a:br>
            <a:r>
              <a:rPr lang="en-US" sz="2000" dirty="0" smtClean="0">
                <a:solidFill>
                  <a:schemeClr val="tx1"/>
                </a:solidFill>
                <a:latin typeface="Impact" panose="020B0806030902050204" pitchFamily="34" charset="0"/>
              </a:rPr>
              <a:t>Marine Coverage</a:t>
            </a:r>
            <a:endParaRPr lang="en-US" sz="2000" dirty="0">
              <a:solidFill>
                <a:schemeClr val="tx1"/>
              </a:solidFill>
              <a:latin typeface="Impact" panose="020B0806030902050204" pitchFamily="34" charset="0"/>
            </a:endParaRPr>
          </a:p>
        </p:txBody>
      </p:sp>
      <p:sp>
        <p:nvSpPr>
          <p:cNvPr id="14" name="Rectangle 13"/>
          <p:cNvSpPr/>
          <p:nvPr/>
        </p:nvSpPr>
        <p:spPr>
          <a:xfrm>
            <a:off x="646588"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Commercial  Auto</a:t>
            </a:r>
            <a:endParaRPr lang="en-US" sz="2000" dirty="0">
              <a:solidFill>
                <a:schemeClr val="tx1"/>
              </a:solidFill>
              <a:latin typeface="Impact" panose="020B0806030902050204" pitchFamily="34" charset="0"/>
            </a:endParaRPr>
          </a:p>
        </p:txBody>
      </p:sp>
      <p:sp>
        <p:nvSpPr>
          <p:cNvPr id="15" name="Rectangle 14"/>
          <p:cNvSpPr/>
          <p:nvPr/>
        </p:nvSpPr>
        <p:spPr>
          <a:xfrm>
            <a:off x="4076700"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EPLI Coverage</a:t>
            </a:r>
            <a:endParaRPr lang="en-US" sz="2000" dirty="0">
              <a:solidFill>
                <a:schemeClr val="tx1"/>
              </a:solidFill>
              <a:latin typeface="Impact" panose="020B0806030902050204" pitchFamily="34" charset="0"/>
            </a:endParaRPr>
          </a:p>
        </p:txBody>
      </p:sp>
      <p:cxnSp>
        <p:nvCxnSpPr>
          <p:cNvPr id="4" name="Straight Connector 3"/>
          <p:cNvCxnSpPr/>
          <p:nvPr/>
        </p:nvCxnSpPr>
        <p:spPr>
          <a:xfrm>
            <a:off x="990600" y="2409296"/>
            <a:ext cx="2142148" cy="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4343400" y="2409296"/>
            <a:ext cx="24384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894238" y="3390900"/>
            <a:ext cx="2438400" cy="0"/>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914400" y="3695700"/>
            <a:ext cx="24384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47304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274" name="Rectangle2 3"/>
          <p:cNvSpPr/>
          <p:nvPr/>
        </p:nvSpPr>
        <p:spPr>
          <a:xfrm>
            <a:off x="-85725" y="-66675"/>
            <a:ext cx="7896225" cy="5867400"/>
          </a:xfrm>
          <a:prstGeom prst="rect">
            <a:avLst/>
          </a:prstGeom>
          <a:solidFill>
            <a:srgbClr val="9BBB59"/>
          </a:solidFill>
          <a:ln w="9525">
            <a:solidFill>
              <a:srgbClr val="000000"/>
            </a:solidFill>
          </a:ln>
          <a:effectLst/>
        </p:spPr>
        <p:txBody>
          <a:bodyPr wrap="square" rtlCol="0" anchor="ctr">
            <a:spAutoFit/>
          </a:bodyPr>
          <a:lstStyle/>
          <a:p>
            <a:pPr algn="ctr"/>
            <a:endParaRPr/>
          </a:p>
        </p:txBody>
      </p:sp>
      <p:sp>
        <p:nvSpPr>
          <p:cNvPr id="275" name="TextBox 4"/>
          <p:cNvSpPr txBox="1"/>
          <p:nvPr/>
        </p:nvSpPr>
        <p:spPr>
          <a:xfrm>
            <a:off x="4191000" y="1333500"/>
            <a:ext cx="3276600" cy="3439403"/>
          </a:xfrm>
          <a:prstGeom prst="rect">
            <a:avLst/>
          </a:prstGeom>
          <a:effectLst/>
        </p:spPr>
        <p:txBody>
          <a:bodyPr wrap="square" rtlCol="0" anchor="t">
            <a:spAutoFit/>
          </a:bodyPr>
          <a:lstStyle/>
          <a:p>
            <a:pPr algn="l"/>
            <a:r>
              <a:rPr lang="en-US" sz="4350" b="0" i="0" u="none" spc="0" dirty="0" smtClean="0">
                <a:solidFill>
                  <a:srgbClr val="000000"/>
                </a:solidFill>
                <a:latin typeface="Impact"/>
              </a:rPr>
              <a:t>We insure every activity your mother told you not to do...</a:t>
            </a:r>
          </a:p>
        </p:txBody>
      </p:sp>
      <p:pic>
        <p:nvPicPr>
          <p:cNvPr id="276" name="scolding1.gif 1"/>
          <p:cNvPicPr>
            <a:picLocks noChangeAspect="1"/>
          </p:cNvPicPr>
          <p:nvPr/>
        </p:nvPicPr>
        <p:blipFill>
          <a:blip r:embed="rId2"/>
          <a:stretch>
            <a:fillRect/>
          </a:stretch>
        </p:blipFill>
        <p:spPr>
          <a:xfrm>
            <a:off x="152400" y="1022825"/>
            <a:ext cx="3800475" cy="4857750"/>
          </a:xfrm>
          <a:prstGeom prst="rect">
            <a:avLst/>
          </a:prstGeom>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6"/>
                                        </p:tgtEl>
                                        <p:attrNameLst>
                                          <p:attrName>style.visibility</p:attrName>
                                        </p:attrNameLst>
                                      </p:cBhvr>
                                      <p:to>
                                        <p:strVal val="visible"/>
                                      </p:to>
                                    </p:set>
                                    <p:anim calcmode="lin" valueType="num">
                                      <p:cBhvr additive="base">
                                        <p:cTn id="7" dur="500" fill="hold"/>
                                        <p:tgtEl>
                                          <p:spTgt spid="276"/>
                                        </p:tgtEl>
                                        <p:attrNameLst>
                                          <p:attrName>ppt_x</p:attrName>
                                        </p:attrNameLst>
                                      </p:cBhvr>
                                      <p:tavLst>
                                        <p:tav tm="0">
                                          <p:val>
                                            <p:strVal val="#ppt_x"/>
                                          </p:val>
                                        </p:tav>
                                        <p:tav tm="100000">
                                          <p:val>
                                            <p:strVal val="#ppt_x"/>
                                          </p:val>
                                        </p:tav>
                                      </p:tavLst>
                                    </p:anim>
                                    <p:anim calcmode="lin" valueType="num">
                                      <p:cBhvr additive="base">
                                        <p:cTn id="8" dur="500" fill="hold"/>
                                        <p:tgtEl>
                                          <p:spTgt spid="27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75"/>
                                        </p:tgtEl>
                                        <p:attrNameLst>
                                          <p:attrName>style.visibility</p:attrName>
                                        </p:attrNameLst>
                                      </p:cBhvr>
                                      <p:to>
                                        <p:strVal val="visible"/>
                                      </p:to>
                                    </p:set>
                                    <p:anim calcmode="lin" valueType="num">
                                      <p:cBhvr>
                                        <p:cTn id="12" dur="1000" fill="hold"/>
                                        <p:tgtEl>
                                          <p:spTgt spid="275"/>
                                        </p:tgtEl>
                                        <p:attrNameLst>
                                          <p:attrName>ppt_w</p:attrName>
                                        </p:attrNameLst>
                                      </p:cBhvr>
                                      <p:tavLst>
                                        <p:tav tm="0">
                                          <p:val>
                                            <p:fltVal val="0"/>
                                          </p:val>
                                        </p:tav>
                                        <p:tav tm="100000">
                                          <p:val>
                                            <p:strVal val="#ppt_w"/>
                                          </p:val>
                                        </p:tav>
                                      </p:tavLst>
                                    </p:anim>
                                    <p:anim calcmode="lin" valueType="num">
                                      <p:cBhvr>
                                        <p:cTn id="13" dur="1000" fill="hold"/>
                                        <p:tgtEl>
                                          <p:spTgt spid="275"/>
                                        </p:tgtEl>
                                        <p:attrNameLst>
                                          <p:attrName>ppt_h</p:attrName>
                                        </p:attrNameLst>
                                      </p:cBhvr>
                                      <p:tavLst>
                                        <p:tav tm="0">
                                          <p:val>
                                            <p:fltVal val="0"/>
                                          </p:val>
                                        </p:tav>
                                        <p:tav tm="100000">
                                          <p:val>
                                            <p:strVal val="#ppt_h"/>
                                          </p:val>
                                        </p:tav>
                                      </p:tavLst>
                                    </p:anim>
                                    <p:anim calcmode="lin" valueType="num">
                                      <p:cBhvr>
                                        <p:cTn id="14" dur="1000" fill="hold"/>
                                        <p:tgtEl>
                                          <p:spTgt spid="275"/>
                                        </p:tgtEl>
                                        <p:attrNameLst>
                                          <p:attrName>style.rotation</p:attrName>
                                        </p:attrNameLst>
                                      </p:cBhvr>
                                      <p:tavLst>
                                        <p:tav tm="0">
                                          <p:val>
                                            <p:fltVal val="90"/>
                                          </p:val>
                                        </p:tav>
                                        <p:tav tm="100000">
                                          <p:val>
                                            <p:fltVal val="0"/>
                                          </p:val>
                                        </p:tav>
                                      </p:tavLst>
                                    </p:anim>
                                    <p:animEffect transition="in" filter="fade">
                                      <p:cBhvr>
                                        <p:cTn id="15"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7" name="Rectangle 6"/>
          <p:cNvSpPr/>
          <p:nvPr/>
        </p:nvSpPr>
        <p:spPr>
          <a:xfrm rot="-180000">
            <a:off x="-366536" y="4027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8" name="Rectangle 7"/>
          <p:cNvSpPr/>
          <p:nvPr/>
        </p:nvSpPr>
        <p:spPr>
          <a:xfrm rot="-180000">
            <a:off x="-398580" y="36973"/>
            <a:ext cx="8763000" cy="1463040"/>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04" name="TextBox 6"/>
          <p:cNvSpPr txBox="1"/>
          <p:nvPr/>
        </p:nvSpPr>
        <p:spPr>
          <a:xfrm rot="-180000">
            <a:off x="987712" y="363285"/>
            <a:ext cx="6619875" cy="647700"/>
          </a:xfrm>
          <a:prstGeom prst="rect">
            <a:avLst/>
          </a:prstGeom>
          <a:effectLst/>
        </p:spPr>
        <p:txBody>
          <a:bodyPr wrap="square" rtlCol="0" anchor="t">
            <a:spAutoFit/>
          </a:bodyPr>
          <a:lstStyle/>
          <a:p>
            <a:pPr algn="l"/>
            <a:r>
              <a:rPr lang="en-US" sz="4650" b="0" i="0" u="none" spc="0" dirty="0" smtClean="0">
                <a:solidFill>
                  <a:srgbClr val="204E7E"/>
                </a:solidFill>
                <a:latin typeface="Impact"/>
              </a:rPr>
              <a:t>Property Coverage</a:t>
            </a:r>
          </a:p>
        </p:txBody>
      </p:sp>
      <p:sp>
        <p:nvSpPr>
          <p:cNvPr id="505" name="Rounded Rectangle 12"/>
          <p:cNvSpPr/>
          <p:nvPr/>
        </p:nvSpPr>
        <p:spPr>
          <a:xfrm rot="-180000">
            <a:off x="819150" y="1466850"/>
            <a:ext cx="6124575" cy="3914775"/>
          </a:xfrm>
          <a:prstGeom prst="roundRect">
            <a:avLst/>
          </a:prstGeom>
          <a:solidFill>
            <a:schemeClr val="bg1"/>
          </a:solidFill>
          <a:ln w="142875">
            <a:solidFill>
              <a:srgbClr val="F7931C"/>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506" name="TextBox 8"/>
          <p:cNvSpPr txBox="1"/>
          <p:nvPr/>
        </p:nvSpPr>
        <p:spPr>
          <a:xfrm rot="-180000">
            <a:off x="1104900" y="2161808"/>
            <a:ext cx="5553075" cy="4093428"/>
          </a:xfrm>
          <a:prstGeom prst="rect">
            <a:avLst/>
          </a:prstGeom>
          <a:effectLst/>
        </p:spPr>
        <p:txBody>
          <a:bodyPr wrap="square" rtlCol="0" anchor="t">
            <a:spAutoFit/>
          </a:bodyPr>
          <a:lstStyle/>
          <a:p>
            <a:pPr marL="342900" indent="-342900" algn="l">
              <a:buFont typeface="Arial" panose="020B0604020202020204" pitchFamily="34" charset="0"/>
              <a:buChar char="•"/>
            </a:pPr>
            <a:r>
              <a:rPr lang="en-US" sz="2000" b="0" i="0" u="none" spc="0" dirty="0" smtClean="0">
                <a:solidFill>
                  <a:srgbClr val="000000"/>
                </a:solidFill>
                <a:latin typeface="Nina Compressed"/>
              </a:rPr>
              <a:t>This provides coverage for your business property on your location for fire, theft, vandalism</a:t>
            </a:r>
            <a:br>
              <a:rPr lang="en-US" sz="2000" b="0" i="0" u="none" spc="0" dirty="0" smtClean="0">
                <a:solidFill>
                  <a:srgbClr val="000000"/>
                </a:solidFill>
                <a:latin typeface="Nina Compressed"/>
              </a:rPr>
            </a:b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r>
              <a:rPr lang="en-US" sz="2000" b="0" i="0" u="none" spc="0" dirty="0" smtClean="0">
                <a:solidFill>
                  <a:srgbClr val="000000"/>
                </a:solidFill>
                <a:latin typeface="Nina Compressed"/>
              </a:rPr>
              <a:t>Covers computers, office equipment, etc.</a:t>
            </a:r>
            <a:br>
              <a:rPr lang="en-US" sz="2000" b="0" i="0" u="none" spc="0" dirty="0" smtClean="0">
                <a:solidFill>
                  <a:srgbClr val="000000"/>
                </a:solidFill>
                <a:latin typeface="Nina Compressed"/>
              </a:rPr>
            </a:b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r>
              <a:rPr lang="en-US" sz="2000" b="0" i="0" u="none" spc="0" dirty="0" smtClean="0">
                <a:solidFill>
                  <a:srgbClr val="000000"/>
                </a:solidFill>
                <a:latin typeface="Nina Compressed"/>
              </a:rPr>
              <a:t>This does </a:t>
            </a:r>
            <a:r>
              <a:rPr lang="en-US" sz="2000" b="0" i="0" u="none" spc="0" dirty="0" smtClean="0">
                <a:solidFill>
                  <a:srgbClr val="000000"/>
                </a:solidFill>
                <a:latin typeface="Impact"/>
              </a:rPr>
              <a:t>NOT</a:t>
            </a:r>
            <a:r>
              <a:rPr lang="en-US" sz="2000" b="0" i="0" u="none" spc="0" dirty="0" smtClean="0">
                <a:solidFill>
                  <a:srgbClr val="000000"/>
                </a:solidFill>
                <a:latin typeface="Nina Compressed"/>
              </a:rPr>
              <a:t> provide coverage for </a:t>
            </a:r>
            <a:br>
              <a:rPr lang="en-US" sz="2000" b="0" i="0" u="none" spc="0" dirty="0" smtClean="0">
                <a:solidFill>
                  <a:srgbClr val="000000"/>
                </a:solidFill>
                <a:latin typeface="Nina Compressed"/>
              </a:rPr>
            </a:br>
            <a:r>
              <a:rPr lang="en-US" sz="2000" b="0" i="0" u="none" spc="0" dirty="0" smtClean="0">
                <a:solidFill>
                  <a:srgbClr val="000000"/>
                </a:solidFill>
                <a:latin typeface="Nina Compressed"/>
              </a:rPr>
              <a:t>equipment of others rented or borrowed</a:t>
            </a:r>
          </a:p>
          <a:p>
            <a:pPr marL="342900" indent="-342900" algn="l">
              <a:buFont typeface="Arial" panose="020B0604020202020204" pitchFamily="34" charset="0"/>
              <a:buChar char="•"/>
            </a:pP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endParaRPr lang="en-US" sz="2000"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04"/>
                                        </p:tgtEl>
                                        <p:attrNameLst>
                                          <p:attrName>style.visibility</p:attrName>
                                        </p:attrNameLst>
                                      </p:cBhvr>
                                      <p:to>
                                        <p:strVal val="visible"/>
                                      </p:to>
                                    </p:set>
                                    <p:anim calcmode="lin" valueType="num">
                                      <p:cBhvr additive="base">
                                        <p:cTn id="7" dur="500" fill="hold"/>
                                        <p:tgtEl>
                                          <p:spTgt spid="504"/>
                                        </p:tgtEl>
                                        <p:attrNameLst>
                                          <p:attrName>ppt_x</p:attrName>
                                        </p:attrNameLst>
                                      </p:cBhvr>
                                      <p:tavLst>
                                        <p:tav tm="0">
                                          <p:val>
                                            <p:strVal val="#ppt_x"/>
                                          </p:val>
                                        </p:tav>
                                        <p:tav tm="100000">
                                          <p:val>
                                            <p:strVal val="#ppt_x"/>
                                          </p:val>
                                        </p:tav>
                                      </p:tavLst>
                                    </p:anim>
                                    <p:anim calcmode="lin" valueType="num">
                                      <p:cBhvr additive="base">
                                        <p:cTn id="8" dur="500" fill="hold"/>
                                        <p:tgtEl>
                                          <p:spTgt spid="50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06">
                                            <p:txEl>
                                              <p:pRg st="0" end="0"/>
                                            </p:txEl>
                                          </p:spTgt>
                                        </p:tgtEl>
                                        <p:attrNameLst>
                                          <p:attrName>style.visibility</p:attrName>
                                        </p:attrNameLst>
                                      </p:cBhvr>
                                      <p:to>
                                        <p:strVal val="visible"/>
                                      </p:to>
                                    </p:set>
                                    <p:animEffect transition="in" filter="fade">
                                      <p:cBhvr>
                                        <p:cTn id="12" dur="500"/>
                                        <p:tgtEl>
                                          <p:spTgt spid="506">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06">
                                            <p:txEl>
                                              <p:pRg st="1" end="1"/>
                                            </p:txEl>
                                          </p:spTgt>
                                        </p:tgtEl>
                                        <p:attrNameLst>
                                          <p:attrName>style.visibility</p:attrName>
                                        </p:attrNameLst>
                                      </p:cBhvr>
                                      <p:to>
                                        <p:strVal val="visible"/>
                                      </p:to>
                                    </p:set>
                                    <p:animEffect transition="in" filter="fade">
                                      <p:cBhvr>
                                        <p:cTn id="16" dur="500"/>
                                        <p:tgtEl>
                                          <p:spTgt spid="506">
                                            <p:txEl>
                                              <p:pRg st="1" end="1"/>
                                            </p:txEl>
                                          </p:spTgt>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06">
                                            <p:txEl>
                                              <p:pRg st="2" end="2"/>
                                            </p:txEl>
                                          </p:spTgt>
                                        </p:tgtEl>
                                        <p:attrNameLst>
                                          <p:attrName>style.visibility</p:attrName>
                                        </p:attrNameLst>
                                      </p:cBhvr>
                                      <p:to>
                                        <p:strVal val="visible"/>
                                      </p:to>
                                    </p:set>
                                    <p:animEffect transition="in" filter="fade">
                                      <p:cBhvr>
                                        <p:cTn id="20" dur="500"/>
                                        <p:tgtEl>
                                          <p:spTgt spid="5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 grpId="0"/>
      <p:bldP spid="50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180000">
            <a:off x="-609598" y="852139"/>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0000">
            <a:off x="-334839" y="2122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509" name="Rounded Rectangle 12"/>
          <p:cNvSpPr/>
          <p:nvPr/>
        </p:nvSpPr>
        <p:spPr>
          <a:xfrm rot="-180000">
            <a:off x="819150" y="1466850"/>
            <a:ext cx="6124575" cy="3914775"/>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510" name="TextBox 6"/>
          <p:cNvSpPr txBox="1"/>
          <p:nvPr/>
        </p:nvSpPr>
        <p:spPr>
          <a:xfrm rot="-180000">
            <a:off x="847725" y="581025"/>
            <a:ext cx="5886450" cy="561975"/>
          </a:xfrm>
          <a:prstGeom prst="rect">
            <a:avLst/>
          </a:prstGeom>
          <a:effectLst/>
        </p:spPr>
        <p:txBody>
          <a:bodyPr wrap="square" rtlCol="0" anchor="t">
            <a:spAutoFit/>
          </a:bodyPr>
          <a:lstStyle/>
          <a:p>
            <a:pPr algn="ctr"/>
            <a:r>
              <a:rPr lang="en-US" sz="3975" b="0" i="0" u="none" spc="0" dirty="0" smtClean="0">
                <a:solidFill>
                  <a:srgbClr val="204E7E"/>
                </a:solidFill>
                <a:latin typeface="Impact"/>
              </a:rPr>
              <a:t>Inland Marine</a:t>
            </a:r>
          </a:p>
        </p:txBody>
      </p:sp>
      <p:sp>
        <p:nvSpPr>
          <p:cNvPr id="511" name="TextBox 8"/>
          <p:cNvSpPr txBox="1"/>
          <p:nvPr/>
        </p:nvSpPr>
        <p:spPr>
          <a:xfrm rot="-180000">
            <a:off x="1323975" y="2141517"/>
            <a:ext cx="5248275" cy="5459187"/>
          </a:xfrm>
          <a:prstGeom prst="rect">
            <a:avLst/>
          </a:prstGeom>
          <a:effectLst/>
        </p:spPr>
        <p:txBody>
          <a:bodyPr wrap="square" rtlCol="0" anchor="t">
            <a:spAutoFit/>
          </a:bodyPr>
          <a:lstStyle/>
          <a:p>
            <a:pPr marL="342900" indent="-342900" algn="l">
              <a:buFont typeface="Arial" panose="020B0604020202020204" pitchFamily="34" charset="0"/>
              <a:buChar char="•"/>
            </a:pPr>
            <a:r>
              <a:rPr lang="en-US" sz="2325" b="0" i="0" u="none" spc="0" dirty="0" smtClean="0">
                <a:solidFill>
                  <a:srgbClr val="000000"/>
                </a:solidFill>
                <a:latin typeface="Nina Compressed"/>
              </a:rPr>
              <a:t>This provides coverage for property you own while in transport or mobile in nature</a:t>
            </a:r>
            <a:br>
              <a:rPr lang="en-US" sz="2325" b="0" i="0" u="none" spc="0" dirty="0" smtClean="0">
                <a:solidFill>
                  <a:srgbClr val="000000"/>
                </a:solidFill>
                <a:latin typeface="Nina Compressed"/>
              </a:rPr>
            </a:br>
            <a:endParaRPr lang="en-US" sz="2325" b="0" i="0" u="none" spc="0" dirty="0" smtClean="0">
              <a:solidFill>
                <a:srgbClr val="000000"/>
              </a:solidFill>
              <a:latin typeface="Nina Compressed"/>
            </a:endParaRPr>
          </a:p>
          <a:p>
            <a:pPr marL="342900" indent="-342900" algn="l">
              <a:buFont typeface="Arial" panose="020B0604020202020204" pitchFamily="34" charset="0"/>
              <a:buChar char="•"/>
            </a:pPr>
            <a:r>
              <a:rPr lang="en-US" sz="2325" b="0" i="0" u="none" spc="0" dirty="0" smtClean="0">
                <a:solidFill>
                  <a:srgbClr val="000000"/>
                </a:solidFill>
                <a:latin typeface="Nina Compressed"/>
              </a:rPr>
              <a:t>Provides fire, theft, vandalism coverage’s</a:t>
            </a: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10"/>
                                        </p:tgtEl>
                                        <p:attrNameLst>
                                          <p:attrName>style.visibility</p:attrName>
                                        </p:attrNameLst>
                                      </p:cBhvr>
                                      <p:to>
                                        <p:strVal val="visible"/>
                                      </p:to>
                                    </p:set>
                                    <p:anim calcmode="lin" valueType="num">
                                      <p:cBhvr additive="base">
                                        <p:cTn id="7" dur="500" fill="hold"/>
                                        <p:tgtEl>
                                          <p:spTgt spid="510"/>
                                        </p:tgtEl>
                                        <p:attrNameLst>
                                          <p:attrName>ppt_x</p:attrName>
                                        </p:attrNameLst>
                                      </p:cBhvr>
                                      <p:tavLst>
                                        <p:tav tm="0">
                                          <p:val>
                                            <p:strVal val="#ppt_x"/>
                                          </p:val>
                                        </p:tav>
                                        <p:tav tm="100000">
                                          <p:val>
                                            <p:strVal val="#ppt_x"/>
                                          </p:val>
                                        </p:tav>
                                      </p:tavLst>
                                    </p:anim>
                                    <p:anim calcmode="lin" valueType="num">
                                      <p:cBhvr additive="base">
                                        <p:cTn id="8" dur="500" fill="hold"/>
                                        <p:tgtEl>
                                          <p:spTgt spid="5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11">
                                            <p:txEl>
                                              <p:pRg st="0" end="0"/>
                                            </p:txEl>
                                          </p:spTgt>
                                        </p:tgtEl>
                                        <p:attrNameLst>
                                          <p:attrName>style.visibility</p:attrName>
                                        </p:attrNameLst>
                                      </p:cBhvr>
                                      <p:to>
                                        <p:strVal val="visible"/>
                                      </p:to>
                                    </p:set>
                                    <p:animEffect transition="in" filter="fade">
                                      <p:cBhvr>
                                        <p:cTn id="12" dur="500"/>
                                        <p:tgtEl>
                                          <p:spTgt spid="511">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11">
                                            <p:txEl>
                                              <p:pRg st="1" end="1"/>
                                            </p:txEl>
                                          </p:spTgt>
                                        </p:tgtEl>
                                        <p:attrNameLst>
                                          <p:attrName>style.visibility</p:attrName>
                                        </p:attrNameLst>
                                      </p:cBhvr>
                                      <p:to>
                                        <p:strVal val="visible"/>
                                      </p:to>
                                    </p:set>
                                    <p:animEffect transition="in" filter="fade">
                                      <p:cBhvr>
                                        <p:cTn id="16" dur="500"/>
                                        <p:tgtEl>
                                          <p:spTgt spid="5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0"/>
      <p:bldP spid="51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3024" y="0"/>
            <a:ext cx="7981624" cy="5753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18"/>
          <p:cNvSpPr/>
          <p:nvPr/>
        </p:nvSpPr>
        <p:spPr>
          <a:xfrm rot="-120000">
            <a:off x="-114300" y="314325"/>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356" name="TextBox 1"/>
          <p:cNvSpPr txBox="1"/>
          <p:nvPr/>
        </p:nvSpPr>
        <p:spPr>
          <a:xfrm rot="-120000">
            <a:off x="1066800" y="596325"/>
            <a:ext cx="5438775" cy="584775"/>
          </a:xfrm>
          <a:prstGeom prst="rect">
            <a:avLst/>
          </a:prstGeom>
          <a:effectLst/>
        </p:spPr>
        <p:txBody>
          <a:bodyPr wrap="square" rtlCol="0" anchor="t">
            <a:spAutoFit/>
          </a:bodyPr>
          <a:lstStyle/>
          <a:p>
            <a:pPr algn="l"/>
            <a:r>
              <a:rPr lang="en-US" sz="3200" b="0" i="0" u="none" spc="0" dirty="0" smtClean="0">
                <a:solidFill>
                  <a:srgbClr val="000000"/>
                </a:solidFill>
                <a:latin typeface="Impact"/>
              </a:rPr>
              <a:t>Event Planner Insurance Needs</a:t>
            </a:r>
          </a:p>
        </p:txBody>
      </p:sp>
      <p:sp>
        <p:nvSpPr>
          <p:cNvPr id="2" name="Rectangle 1"/>
          <p:cNvSpPr/>
          <p:nvPr/>
        </p:nvSpPr>
        <p:spPr>
          <a:xfrm>
            <a:off x="646588"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General Liability</a:t>
            </a:r>
            <a:endParaRPr lang="en-US" sz="2000" dirty="0">
              <a:solidFill>
                <a:schemeClr val="tx1"/>
              </a:solidFill>
              <a:latin typeface="Impact" panose="020B0806030902050204" pitchFamily="34" charset="0"/>
            </a:endParaRPr>
          </a:p>
        </p:txBody>
      </p:sp>
      <p:sp>
        <p:nvSpPr>
          <p:cNvPr id="11" name="Rectangle 10"/>
          <p:cNvSpPr/>
          <p:nvPr/>
        </p:nvSpPr>
        <p:spPr>
          <a:xfrm>
            <a:off x="4076700"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Professional Liability</a:t>
            </a:r>
            <a:endParaRPr lang="en-US" sz="2000" dirty="0">
              <a:solidFill>
                <a:schemeClr val="tx1"/>
              </a:solidFill>
              <a:latin typeface="Impact" panose="020B0806030902050204" pitchFamily="34" charset="0"/>
            </a:endParaRPr>
          </a:p>
        </p:txBody>
      </p:sp>
      <p:sp>
        <p:nvSpPr>
          <p:cNvPr id="12" name="Rectangle 11"/>
          <p:cNvSpPr/>
          <p:nvPr/>
        </p:nvSpPr>
        <p:spPr>
          <a:xfrm>
            <a:off x="646588"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Workers </a:t>
            </a:r>
            <a:br>
              <a:rPr lang="en-US" sz="2000" dirty="0" smtClean="0">
                <a:solidFill>
                  <a:schemeClr val="tx1"/>
                </a:solidFill>
                <a:latin typeface="Impact" panose="020B0806030902050204" pitchFamily="34" charset="0"/>
              </a:rPr>
            </a:br>
            <a:r>
              <a:rPr lang="en-US" sz="2000" dirty="0" smtClean="0">
                <a:solidFill>
                  <a:schemeClr val="tx1"/>
                </a:solidFill>
                <a:latin typeface="Impact" panose="020B0806030902050204" pitchFamily="34" charset="0"/>
              </a:rPr>
              <a:t>Compensation</a:t>
            </a:r>
            <a:endParaRPr lang="en-US" sz="2000" dirty="0">
              <a:solidFill>
                <a:schemeClr val="tx1"/>
              </a:solidFill>
              <a:latin typeface="Impact" panose="020B0806030902050204" pitchFamily="34" charset="0"/>
            </a:endParaRPr>
          </a:p>
        </p:txBody>
      </p:sp>
      <p:sp>
        <p:nvSpPr>
          <p:cNvPr id="13" name="Rectangle 12"/>
          <p:cNvSpPr/>
          <p:nvPr/>
        </p:nvSpPr>
        <p:spPr>
          <a:xfrm>
            <a:off x="4076700"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Property &amp; Inland </a:t>
            </a:r>
            <a:br>
              <a:rPr lang="en-US" sz="2000" dirty="0" smtClean="0">
                <a:solidFill>
                  <a:schemeClr val="tx1"/>
                </a:solidFill>
                <a:latin typeface="Impact" panose="020B0806030902050204" pitchFamily="34" charset="0"/>
              </a:rPr>
            </a:br>
            <a:r>
              <a:rPr lang="en-US" sz="2000" dirty="0" smtClean="0">
                <a:solidFill>
                  <a:schemeClr val="tx1"/>
                </a:solidFill>
                <a:latin typeface="Impact" panose="020B0806030902050204" pitchFamily="34" charset="0"/>
              </a:rPr>
              <a:t>Marine Coverage</a:t>
            </a:r>
            <a:endParaRPr lang="en-US" sz="2000" dirty="0">
              <a:solidFill>
                <a:schemeClr val="tx1"/>
              </a:solidFill>
              <a:latin typeface="Impact" panose="020B0806030902050204" pitchFamily="34" charset="0"/>
            </a:endParaRPr>
          </a:p>
        </p:txBody>
      </p:sp>
      <p:sp>
        <p:nvSpPr>
          <p:cNvPr id="14" name="Rectangle 13"/>
          <p:cNvSpPr/>
          <p:nvPr/>
        </p:nvSpPr>
        <p:spPr>
          <a:xfrm>
            <a:off x="646588"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Commercial  Auto</a:t>
            </a:r>
            <a:endParaRPr lang="en-US" sz="2000" dirty="0">
              <a:solidFill>
                <a:schemeClr val="tx1"/>
              </a:solidFill>
              <a:latin typeface="Impact" panose="020B0806030902050204" pitchFamily="34" charset="0"/>
            </a:endParaRPr>
          </a:p>
        </p:txBody>
      </p:sp>
      <p:sp>
        <p:nvSpPr>
          <p:cNvPr id="15" name="Rectangle 14"/>
          <p:cNvSpPr/>
          <p:nvPr/>
        </p:nvSpPr>
        <p:spPr>
          <a:xfrm>
            <a:off x="4076700"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EPLI Coverage</a:t>
            </a:r>
            <a:endParaRPr lang="en-US" sz="2000" dirty="0">
              <a:solidFill>
                <a:schemeClr val="tx1"/>
              </a:solidFill>
              <a:latin typeface="Impact" panose="020B0806030902050204" pitchFamily="34" charset="0"/>
            </a:endParaRPr>
          </a:p>
        </p:txBody>
      </p:sp>
      <p:cxnSp>
        <p:nvCxnSpPr>
          <p:cNvPr id="4" name="Straight Connector 3"/>
          <p:cNvCxnSpPr/>
          <p:nvPr/>
        </p:nvCxnSpPr>
        <p:spPr>
          <a:xfrm>
            <a:off x="990600" y="2409296"/>
            <a:ext cx="2142148" cy="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4343400" y="2409296"/>
            <a:ext cx="24384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894238" y="3390900"/>
            <a:ext cx="2438400" cy="0"/>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914400" y="3695700"/>
            <a:ext cx="2438400" cy="0"/>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4304188" y="3390900"/>
            <a:ext cx="2438400"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4324350" y="3695700"/>
            <a:ext cx="24384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06331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180000">
            <a:off x="-609598" y="852139"/>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0000">
            <a:off x="-334839" y="2122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529" name="Rounded Rectangle 12"/>
          <p:cNvSpPr/>
          <p:nvPr/>
        </p:nvSpPr>
        <p:spPr>
          <a:xfrm rot="180000">
            <a:off x="819150" y="1466850"/>
            <a:ext cx="6124575" cy="3914775"/>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530" name="TextBox 6"/>
          <p:cNvSpPr txBox="1"/>
          <p:nvPr/>
        </p:nvSpPr>
        <p:spPr>
          <a:xfrm rot="180000">
            <a:off x="962025" y="581025"/>
            <a:ext cx="5972175" cy="561975"/>
          </a:xfrm>
          <a:prstGeom prst="rect">
            <a:avLst/>
          </a:prstGeom>
          <a:effectLst/>
        </p:spPr>
        <p:txBody>
          <a:bodyPr wrap="square" rtlCol="0" anchor="t">
            <a:spAutoFit/>
          </a:bodyPr>
          <a:lstStyle/>
          <a:p>
            <a:pPr algn="ctr"/>
            <a:r>
              <a:rPr lang="en-US" sz="3975" b="0" i="0" u="none" spc="0" dirty="0" smtClean="0">
                <a:solidFill>
                  <a:srgbClr val="204E7E"/>
                </a:solidFill>
                <a:latin typeface="Impact"/>
              </a:rPr>
              <a:t>Commercial Auto</a:t>
            </a:r>
          </a:p>
        </p:txBody>
      </p:sp>
      <p:sp>
        <p:nvSpPr>
          <p:cNvPr id="531" name="TextBox 8"/>
          <p:cNvSpPr txBox="1"/>
          <p:nvPr/>
        </p:nvSpPr>
        <p:spPr>
          <a:xfrm rot="180000">
            <a:off x="1143000" y="2255267"/>
            <a:ext cx="5448300" cy="4385816"/>
          </a:xfrm>
          <a:prstGeom prst="rect">
            <a:avLst/>
          </a:prstGeom>
          <a:effectLst/>
        </p:spPr>
        <p:txBody>
          <a:bodyPr wrap="square" rtlCol="0" anchor="t">
            <a:spAutoFit/>
          </a:bodyPr>
          <a:lstStyle/>
          <a:p>
            <a:pPr algn="l"/>
            <a:r>
              <a:rPr lang="en-US" sz="2325" b="0" i="0" u="none" spc="0" dirty="0" smtClean="0">
                <a:solidFill>
                  <a:srgbClr val="000000"/>
                </a:solidFill>
                <a:latin typeface="Nina Compressed"/>
              </a:rPr>
              <a:t>This coverage provides liability, medical, uninsured motorist, </a:t>
            </a:r>
            <a:r>
              <a:rPr lang="en-US" sz="2325" b="0" i="0" u="none" spc="0" dirty="0" smtClean="0">
                <a:solidFill>
                  <a:srgbClr val="000000"/>
                </a:solidFill>
                <a:latin typeface="Nina Compressed"/>
              </a:rPr>
              <a:t>under-insured </a:t>
            </a:r>
            <a:r>
              <a:rPr lang="en-US" sz="2325" b="0" i="0" u="none" spc="0" dirty="0" smtClean="0">
                <a:solidFill>
                  <a:srgbClr val="000000"/>
                </a:solidFill>
                <a:latin typeface="Nina Compressed"/>
              </a:rPr>
              <a:t>motorist, collision, comprehensive, rental car reimbursement and towing.</a:t>
            </a:r>
          </a:p>
          <a:p>
            <a:pPr algn="l"/>
            <a:r>
              <a:rPr lang="en-US" sz="2325" b="0" i="0" u="none" spc="0" dirty="0" smtClean="0">
                <a:solidFill>
                  <a:srgbClr val="000000"/>
                </a:solidFill>
                <a:latin typeface="Nina Compressed"/>
              </a:rPr>
              <a:t>Your personal auto policy has a “business use” exclusion</a:t>
            </a: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30"/>
                                        </p:tgtEl>
                                        <p:attrNameLst>
                                          <p:attrName>style.visibility</p:attrName>
                                        </p:attrNameLst>
                                      </p:cBhvr>
                                      <p:to>
                                        <p:strVal val="visible"/>
                                      </p:to>
                                    </p:set>
                                    <p:anim calcmode="lin" valueType="num">
                                      <p:cBhvr additive="base">
                                        <p:cTn id="7" dur="500" fill="hold"/>
                                        <p:tgtEl>
                                          <p:spTgt spid="530"/>
                                        </p:tgtEl>
                                        <p:attrNameLst>
                                          <p:attrName>ppt_x</p:attrName>
                                        </p:attrNameLst>
                                      </p:cBhvr>
                                      <p:tavLst>
                                        <p:tav tm="0">
                                          <p:val>
                                            <p:strVal val="#ppt_x"/>
                                          </p:val>
                                        </p:tav>
                                        <p:tav tm="100000">
                                          <p:val>
                                            <p:strVal val="#ppt_x"/>
                                          </p:val>
                                        </p:tav>
                                      </p:tavLst>
                                    </p:anim>
                                    <p:anim calcmode="lin" valueType="num">
                                      <p:cBhvr additive="base">
                                        <p:cTn id="8" dur="500" fill="hold"/>
                                        <p:tgtEl>
                                          <p:spTgt spid="53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31"/>
                                        </p:tgtEl>
                                        <p:attrNameLst>
                                          <p:attrName>style.visibility</p:attrName>
                                        </p:attrNameLst>
                                      </p:cBhvr>
                                      <p:to>
                                        <p:strVal val="visible"/>
                                      </p:to>
                                    </p:set>
                                    <p:animEffect transition="in" filter="fade">
                                      <p:cBhvr>
                                        <p:cTn id="12" dur="500"/>
                                        <p:tgtEl>
                                          <p:spTgt spid="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p:bldP spid="53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pic>
        <p:nvPicPr>
          <p:cNvPr id="533" name="Depositphotos_9009320_s.jpg"/>
          <p:cNvPicPr>
            <a:picLocks noChangeAspect="1"/>
          </p:cNvPicPr>
          <p:nvPr/>
        </p:nvPicPr>
        <p:blipFill>
          <a:blip r:embed="rId2"/>
          <a:srcRect t="106133" r="-291" b="-48378"/>
          <a:stretch>
            <a:fillRect/>
          </a:stretch>
        </p:blipFill>
        <p:spPr>
          <a:xfrm>
            <a:off x="1028700" y="1905000"/>
            <a:ext cx="5457825" cy="3105150"/>
          </a:xfrm>
          <a:prstGeom prst="rect">
            <a:avLst/>
          </a:prstGeom>
          <a:effectLst/>
        </p:spPr>
      </p:pic>
      <p:pic>
        <p:nvPicPr>
          <p:cNvPr id="536" name="Picture7.png"/>
          <p:cNvPicPr>
            <a:picLocks noChangeAspect="1"/>
          </p:cNvPicPr>
          <p:nvPr/>
        </p:nvPicPr>
        <p:blipFill>
          <a:blip r:embed="rId3"/>
          <a:stretch>
            <a:fillRect/>
          </a:stretch>
        </p:blipFill>
        <p:spPr>
          <a:xfrm rot="180000">
            <a:off x="1009650" y="1885950"/>
            <a:ext cx="5514975" cy="3200400"/>
          </a:xfrm>
          <a:prstGeom prst="rect">
            <a:avLst/>
          </a:prstGeom>
          <a:ln w="76200">
            <a:solidFill>
              <a:schemeClr val="bg1"/>
            </a:solidFill>
          </a:ln>
          <a:effectLst/>
        </p:spPr>
      </p:pic>
      <p:sp>
        <p:nvSpPr>
          <p:cNvPr id="2" name="Rectangle 1"/>
          <p:cNvSpPr/>
          <p:nvPr/>
        </p:nvSpPr>
        <p:spPr>
          <a:xfrm>
            <a:off x="-152400" y="342900"/>
            <a:ext cx="7848600" cy="1143000"/>
          </a:xfrm>
          <a:prstGeom prst="rect">
            <a:avLst/>
          </a:prstGeom>
          <a:solidFill>
            <a:srgbClr val="F48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19200" y="571500"/>
            <a:ext cx="5105400" cy="584775"/>
          </a:xfrm>
          <a:prstGeom prst="rect">
            <a:avLst/>
          </a:prstGeom>
          <a:noFill/>
        </p:spPr>
        <p:txBody>
          <a:bodyPr wrap="square" rtlCol="0">
            <a:spAutoFit/>
          </a:bodyPr>
          <a:lstStyle/>
          <a:p>
            <a:pPr algn="ctr"/>
            <a:r>
              <a:rPr lang="en-US" sz="3200" dirty="0" smtClean="0">
                <a:latin typeface="Impact" panose="020B0806030902050204" pitchFamily="34" charset="0"/>
              </a:rPr>
              <a:t>Your Company Car in 2008</a:t>
            </a:r>
            <a:endParaRPr lang="en-US" sz="3200" dirty="0">
              <a:latin typeface="Impact" panose="020B0806030902050204" pitchFamily="34" charset="0"/>
            </a:endParaRPr>
          </a:p>
        </p:txBody>
      </p:sp>
      <p:sp>
        <p:nvSpPr>
          <p:cNvPr id="8" name="TextBox 7"/>
          <p:cNvSpPr txBox="1"/>
          <p:nvPr/>
        </p:nvSpPr>
        <p:spPr>
          <a:xfrm>
            <a:off x="1371600" y="571500"/>
            <a:ext cx="5105400" cy="584775"/>
          </a:xfrm>
          <a:prstGeom prst="rect">
            <a:avLst/>
          </a:prstGeom>
          <a:noFill/>
        </p:spPr>
        <p:txBody>
          <a:bodyPr wrap="square" rtlCol="0">
            <a:spAutoFit/>
          </a:bodyPr>
          <a:lstStyle/>
          <a:p>
            <a:pPr algn="ctr"/>
            <a:r>
              <a:rPr lang="en-US" sz="3200" dirty="0" smtClean="0">
                <a:latin typeface="Impact" panose="020B0806030902050204" pitchFamily="34" charset="0"/>
              </a:rPr>
              <a:t>Your Company Car NOW</a:t>
            </a:r>
            <a:endParaRPr lang="en-US" sz="3200" dirty="0">
              <a:latin typeface="Impact" panose="020B0806030902050204"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20800" y="11220450"/>
            <a:ext cx="6217920" cy="46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785" t="37977" r="25792" b="16307"/>
          <a:stretch/>
        </p:blipFill>
        <p:spPr bwMode="auto">
          <a:xfrm rot="-180000">
            <a:off x="1299147" y="2047973"/>
            <a:ext cx="5547492" cy="3200400"/>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6" presetClass="entr" presetSubtype="0" fill="hold" nodeType="withEffect">
                                  <p:stCondLst>
                                    <p:cond delay="1000"/>
                                  </p:stCondLst>
                                  <p:childTnLst>
                                    <p:set>
                                      <p:cBhvr>
                                        <p:cTn id="12" dur="1" fill="hold">
                                          <p:stCondLst>
                                            <p:cond delay="0"/>
                                          </p:stCondLst>
                                        </p:cTn>
                                        <p:tgtEl>
                                          <p:spTgt spid="1027"/>
                                        </p:tgtEl>
                                        <p:attrNameLst>
                                          <p:attrName>style.visibility</p:attrName>
                                        </p:attrNameLst>
                                      </p:cBhvr>
                                      <p:to>
                                        <p:strVal val="visible"/>
                                      </p:to>
                                    </p:set>
                                    <p:animEffect transition="in" filter="wipe(down)">
                                      <p:cBhvr>
                                        <p:cTn id="13" dur="290">
                                          <p:stCondLst>
                                            <p:cond delay="0"/>
                                          </p:stCondLst>
                                        </p:cTn>
                                        <p:tgtEl>
                                          <p:spTgt spid="1027"/>
                                        </p:tgtEl>
                                      </p:cBhvr>
                                    </p:animEffect>
                                    <p:anim calcmode="lin" valueType="num">
                                      <p:cBhvr>
                                        <p:cTn id="14" dur="911"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027"/>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027"/>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027"/>
                                        </p:tgtEl>
                                        <p:attrNameLst>
                                          <p:attrName>ppt_y</p:attrName>
                                        </p:attrNameLst>
                                      </p:cBhvr>
                                      <p:tavLst>
                                        <p:tav tm="0" fmla="#ppt_y-sin(pi*$)/81">
                                          <p:val>
                                            <p:fltVal val="0"/>
                                          </p:val>
                                        </p:tav>
                                        <p:tav tm="100000">
                                          <p:val>
                                            <p:fltVal val="1"/>
                                          </p:val>
                                        </p:tav>
                                      </p:tavLst>
                                    </p:anim>
                                    <p:animScale>
                                      <p:cBhvr>
                                        <p:cTn id="19" dur="13">
                                          <p:stCondLst>
                                            <p:cond delay="325"/>
                                          </p:stCondLst>
                                        </p:cTn>
                                        <p:tgtEl>
                                          <p:spTgt spid="1027"/>
                                        </p:tgtEl>
                                      </p:cBhvr>
                                      <p:to x="100000" y="60000"/>
                                    </p:animScale>
                                    <p:animScale>
                                      <p:cBhvr>
                                        <p:cTn id="20" dur="83" decel="50000">
                                          <p:stCondLst>
                                            <p:cond delay="338"/>
                                          </p:stCondLst>
                                        </p:cTn>
                                        <p:tgtEl>
                                          <p:spTgt spid="1027"/>
                                        </p:tgtEl>
                                      </p:cBhvr>
                                      <p:to x="100000" y="100000"/>
                                    </p:animScale>
                                    <p:animScale>
                                      <p:cBhvr>
                                        <p:cTn id="21" dur="13">
                                          <p:stCondLst>
                                            <p:cond delay="656"/>
                                          </p:stCondLst>
                                        </p:cTn>
                                        <p:tgtEl>
                                          <p:spTgt spid="1027"/>
                                        </p:tgtEl>
                                      </p:cBhvr>
                                      <p:to x="100000" y="80000"/>
                                    </p:animScale>
                                    <p:animScale>
                                      <p:cBhvr>
                                        <p:cTn id="22" dur="83" decel="50000">
                                          <p:stCondLst>
                                            <p:cond delay="669"/>
                                          </p:stCondLst>
                                        </p:cTn>
                                        <p:tgtEl>
                                          <p:spTgt spid="1027"/>
                                        </p:tgtEl>
                                      </p:cBhvr>
                                      <p:to x="100000" y="100000"/>
                                    </p:animScale>
                                    <p:animScale>
                                      <p:cBhvr>
                                        <p:cTn id="23" dur="13">
                                          <p:stCondLst>
                                            <p:cond delay="821"/>
                                          </p:stCondLst>
                                        </p:cTn>
                                        <p:tgtEl>
                                          <p:spTgt spid="1027"/>
                                        </p:tgtEl>
                                      </p:cBhvr>
                                      <p:to x="100000" y="90000"/>
                                    </p:animScale>
                                    <p:animScale>
                                      <p:cBhvr>
                                        <p:cTn id="24" dur="83" decel="50000">
                                          <p:stCondLst>
                                            <p:cond delay="834"/>
                                          </p:stCondLst>
                                        </p:cTn>
                                        <p:tgtEl>
                                          <p:spTgt spid="1027"/>
                                        </p:tgtEl>
                                      </p:cBhvr>
                                      <p:to x="100000" y="100000"/>
                                    </p:animScale>
                                    <p:animScale>
                                      <p:cBhvr>
                                        <p:cTn id="25" dur="13">
                                          <p:stCondLst>
                                            <p:cond delay="904"/>
                                          </p:stCondLst>
                                        </p:cTn>
                                        <p:tgtEl>
                                          <p:spTgt spid="1027"/>
                                        </p:tgtEl>
                                      </p:cBhvr>
                                      <p:to x="100000" y="95000"/>
                                    </p:animScale>
                                    <p:animScale>
                                      <p:cBhvr>
                                        <p:cTn id="26" dur="83" decel="50000">
                                          <p:stCondLst>
                                            <p:cond delay="917"/>
                                          </p:stCondLst>
                                        </p:cTn>
                                        <p:tgtEl>
                                          <p:spTgt spid="10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7" name="Rectangle 6"/>
          <p:cNvSpPr/>
          <p:nvPr/>
        </p:nvSpPr>
        <p:spPr>
          <a:xfrm rot="-180000">
            <a:off x="-366536" y="4027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8" name="Rectangle 7"/>
          <p:cNvSpPr/>
          <p:nvPr/>
        </p:nvSpPr>
        <p:spPr>
          <a:xfrm rot="-180000">
            <a:off x="-398580" y="36973"/>
            <a:ext cx="8763000" cy="1463040"/>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40" name="TextBox 6"/>
          <p:cNvSpPr txBox="1"/>
          <p:nvPr/>
        </p:nvSpPr>
        <p:spPr>
          <a:xfrm rot="-240000">
            <a:off x="701233" y="329212"/>
            <a:ext cx="5876925" cy="647700"/>
          </a:xfrm>
          <a:prstGeom prst="rect">
            <a:avLst/>
          </a:prstGeom>
          <a:effectLst/>
        </p:spPr>
        <p:txBody>
          <a:bodyPr wrap="square" rtlCol="0" anchor="t">
            <a:spAutoFit/>
          </a:bodyPr>
          <a:lstStyle/>
          <a:p>
            <a:pPr algn="ctr"/>
            <a:r>
              <a:rPr lang="en-US" sz="4650" b="0" i="0" u="none" spc="0" dirty="0" smtClean="0">
                <a:solidFill>
                  <a:srgbClr val="204E7E"/>
                </a:solidFill>
                <a:latin typeface="Impact"/>
              </a:rPr>
              <a:t>Commercial Auto</a:t>
            </a:r>
          </a:p>
        </p:txBody>
      </p:sp>
      <p:sp>
        <p:nvSpPr>
          <p:cNvPr id="541" name="Rounded Rectangle 12"/>
          <p:cNvSpPr/>
          <p:nvPr/>
        </p:nvSpPr>
        <p:spPr>
          <a:xfrm rot="-240000">
            <a:off x="819150" y="1385288"/>
            <a:ext cx="6124575" cy="3914775"/>
          </a:xfrm>
          <a:prstGeom prst="roundRect">
            <a:avLst/>
          </a:prstGeom>
          <a:solidFill>
            <a:schemeClr val="bg1"/>
          </a:solidFill>
          <a:ln w="142875">
            <a:solidFill>
              <a:srgbClr val="F7931C"/>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542" name="TextBox 8"/>
          <p:cNvSpPr txBox="1"/>
          <p:nvPr/>
        </p:nvSpPr>
        <p:spPr>
          <a:xfrm rot="-240000">
            <a:off x="1181100" y="1747238"/>
            <a:ext cx="5553075" cy="4732065"/>
          </a:xfrm>
          <a:prstGeom prst="rect">
            <a:avLst/>
          </a:prstGeom>
          <a:effectLst/>
        </p:spPr>
        <p:txBody>
          <a:bodyPr wrap="square" rtlCol="0" anchor="t">
            <a:spAutoFit/>
          </a:bodyPr>
          <a:lstStyle/>
          <a:p>
            <a:pPr algn="l"/>
            <a:r>
              <a:rPr lang="en-US" b="0" i="0" u="none" spc="0" dirty="0" smtClean="0">
                <a:solidFill>
                  <a:srgbClr val="000000"/>
                </a:solidFill>
                <a:latin typeface="Nina Compressed"/>
              </a:rPr>
              <a:t>Make sure your agent gives you something in writing that states your personal auto coverage protects you while using your car in your business.</a:t>
            </a:r>
            <a:br>
              <a:rPr lang="en-US" b="0" i="0" u="none" spc="0" dirty="0" smtClean="0">
                <a:solidFill>
                  <a:srgbClr val="000000"/>
                </a:solidFill>
                <a:latin typeface="Nina Compressed"/>
              </a:rPr>
            </a:br>
            <a:endParaRPr lang="en-US" b="0" i="0" u="none" spc="0" dirty="0" smtClean="0">
              <a:solidFill>
                <a:srgbClr val="000000"/>
              </a:solidFill>
              <a:latin typeface="Nina Compressed"/>
            </a:endParaRPr>
          </a:p>
          <a:p>
            <a:pPr algn="l"/>
            <a:r>
              <a:rPr lang="en-US" b="0" i="0" u="none" spc="0" dirty="0" smtClean="0">
                <a:solidFill>
                  <a:srgbClr val="000000"/>
                </a:solidFill>
                <a:latin typeface="Nina Compressed"/>
              </a:rPr>
              <a:t>If you use your vehicle in the course of business, you need to have a commercial auto policy.  If you do any delivery, if you are picking up customers etc.  If you just use your vehicle to go to do proposals to drive to site, you can get a business endorsement on most personal auto policies that will cover you.</a:t>
            </a: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40"/>
                                        </p:tgtEl>
                                        <p:attrNameLst>
                                          <p:attrName>style.visibility</p:attrName>
                                        </p:attrNameLst>
                                      </p:cBhvr>
                                      <p:to>
                                        <p:strVal val="visible"/>
                                      </p:to>
                                    </p:set>
                                    <p:anim calcmode="lin" valueType="num">
                                      <p:cBhvr additive="base">
                                        <p:cTn id="7" dur="500" fill="hold"/>
                                        <p:tgtEl>
                                          <p:spTgt spid="540"/>
                                        </p:tgtEl>
                                        <p:attrNameLst>
                                          <p:attrName>ppt_x</p:attrName>
                                        </p:attrNameLst>
                                      </p:cBhvr>
                                      <p:tavLst>
                                        <p:tav tm="0">
                                          <p:val>
                                            <p:strVal val="#ppt_x"/>
                                          </p:val>
                                        </p:tav>
                                        <p:tav tm="100000">
                                          <p:val>
                                            <p:strVal val="#ppt_x"/>
                                          </p:val>
                                        </p:tav>
                                      </p:tavLst>
                                    </p:anim>
                                    <p:anim calcmode="lin" valueType="num">
                                      <p:cBhvr additive="base">
                                        <p:cTn id="8" dur="500" fill="hold"/>
                                        <p:tgtEl>
                                          <p:spTgt spid="54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42"/>
                                        </p:tgtEl>
                                        <p:attrNameLst>
                                          <p:attrName>style.visibility</p:attrName>
                                        </p:attrNameLst>
                                      </p:cBhvr>
                                      <p:to>
                                        <p:strVal val="visible"/>
                                      </p:to>
                                    </p:set>
                                    <p:animEffect transition="in" filter="fade">
                                      <p:cBhvr>
                                        <p:cTn id="12" dur="5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 grpId="0"/>
      <p:bldP spid="54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7B6FF"/>
        </a:solidFill>
        <a:effectLst/>
      </p:bgPr>
    </p:bg>
    <p:spTree>
      <p:nvGrpSpPr>
        <p:cNvPr id="1" name=""/>
        <p:cNvGrpSpPr/>
        <p:nvPr/>
      </p:nvGrpSpPr>
      <p:grpSpPr>
        <a:xfrm>
          <a:off x="0" y="0"/>
          <a:ext cx="0" cy="0"/>
          <a:chOff x="0" y="0"/>
          <a:chExt cx="0" cy="0"/>
        </a:xfrm>
      </p:grpSpPr>
      <p:sp>
        <p:nvSpPr>
          <p:cNvPr id="373" name="Rectangle2 7"/>
          <p:cNvSpPr/>
          <p:nvPr/>
        </p:nvSpPr>
        <p:spPr>
          <a:xfrm>
            <a:off x="-514350" y="1790700"/>
            <a:ext cx="9648825" cy="3200400"/>
          </a:xfrm>
          <a:prstGeom prst="rect">
            <a:avLst/>
          </a:prstGeom>
          <a:solidFill>
            <a:srgbClr val="000000"/>
          </a:solidFill>
          <a:ln w="9525">
            <a:solidFill>
              <a:srgbClr val="000000"/>
            </a:solidFill>
          </a:ln>
          <a:effectLst/>
        </p:spPr>
        <p:txBody>
          <a:bodyPr wrap="square" rtlCol="0" anchor="ctr">
            <a:spAutoFit/>
          </a:bodyPr>
          <a:lstStyle/>
          <a:p>
            <a:pPr algn="ctr"/>
            <a:endParaRPr/>
          </a:p>
        </p:txBody>
      </p:sp>
      <p:sp>
        <p:nvSpPr>
          <p:cNvPr id="11" name="Rectangle 10"/>
          <p:cNvSpPr/>
          <p:nvPr/>
        </p:nvSpPr>
        <p:spPr>
          <a:xfrm rot="-180000">
            <a:off x="-609598" y="852139"/>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80000">
            <a:off x="-334839" y="2122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374" name="TextBox 1"/>
          <p:cNvSpPr txBox="1"/>
          <p:nvPr/>
        </p:nvSpPr>
        <p:spPr>
          <a:xfrm>
            <a:off x="5838825" y="7839075"/>
            <a:ext cx="11153775" cy="428625"/>
          </a:xfrm>
          <a:prstGeom prst="rect">
            <a:avLst/>
          </a:prstGeom>
          <a:effectLst/>
        </p:spPr>
        <p:txBody>
          <a:bodyPr wrap="square" rtlCol="0" anchor="t">
            <a:spAutoFit/>
          </a:bodyPr>
          <a:lstStyle/>
          <a:p>
            <a:pPr algn="l"/>
            <a:r>
              <a:rPr lang="en-US" sz="3150" b="0" i="0" u="none" spc="0" dirty="0" smtClean="0">
                <a:solidFill>
                  <a:srgbClr val="F8941D"/>
                </a:solidFill>
                <a:latin typeface="Nina Compressed"/>
              </a:rPr>
              <a:t>You can't be  a little pregnant.</a:t>
            </a:r>
          </a:p>
        </p:txBody>
      </p:sp>
      <p:sp>
        <p:nvSpPr>
          <p:cNvPr id="375" name="Rectangle2 2"/>
          <p:cNvSpPr/>
          <p:nvPr/>
        </p:nvSpPr>
        <p:spPr>
          <a:xfrm>
            <a:off x="895350" y="7943850"/>
            <a:ext cx="4667250" cy="76200"/>
          </a:xfrm>
          <a:prstGeom prst="rect">
            <a:avLst/>
          </a:prstGeom>
          <a:solidFill>
            <a:srgbClr val="FDB60F"/>
          </a:solidFill>
          <a:effectLst/>
        </p:spPr>
        <p:txBody>
          <a:bodyPr wrap="square" rtlCol="0" anchor="ctr">
            <a:spAutoFit/>
          </a:bodyPr>
          <a:lstStyle/>
          <a:p>
            <a:pPr algn="ctr"/>
            <a:endParaRPr/>
          </a:p>
        </p:txBody>
      </p:sp>
      <p:sp>
        <p:nvSpPr>
          <p:cNvPr id="376" name="Ellipse2 1"/>
          <p:cNvSpPr/>
          <p:nvPr/>
        </p:nvSpPr>
        <p:spPr>
          <a:xfrm>
            <a:off x="6410325" y="7191375"/>
            <a:ext cx="333375" cy="209550"/>
          </a:xfrm>
          <a:prstGeom prst="ellipse">
            <a:avLst/>
          </a:prstGeom>
          <a:solidFill>
            <a:srgbClr val="000000"/>
          </a:solidFill>
          <a:ln w="9525">
            <a:solidFill>
              <a:srgbClr val="000000"/>
            </a:solidFill>
          </a:ln>
          <a:effectLst/>
        </p:spPr>
        <p:txBody>
          <a:bodyPr wrap="square" rtlCol="0" anchor="ctr">
            <a:spAutoFit/>
          </a:bodyPr>
          <a:lstStyle/>
          <a:p>
            <a:pPr algn="ctr"/>
            <a:endParaRPr/>
          </a:p>
        </p:txBody>
      </p:sp>
      <p:sp>
        <p:nvSpPr>
          <p:cNvPr id="377" name="Rectangle2 6"/>
          <p:cNvSpPr/>
          <p:nvPr/>
        </p:nvSpPr>
        <p:spPr>
          <a:xfrm>
            <a:off x="895350" y="7534275"/>
            <a:ext cx="11430000" cy="95250"/>
          </a:xfrm>
          <a:prstGeom prst="rect">
            <a:avLst/>
          </a:prstGeom>
          <a:solidFill>
            <a:srgbClr val="1C1C1C"/>
          </a:solidFill>
          <a:ln w="9525">
            <a:solidFill>
              <a:srgbClr val="000000"/>
            </a:solidFill>
          </a:ln>
          <a:effectLst/>
        </p:spPr>
        <p:txBody>
          <a:bodyPr wrap="square" rtlCol="0" anchor="ctr">
            <a:spAutoFit/>
          </a:bodyPr>
          <a:lstStyle/>
          <a:p>
            <a:pPr algn="ctr"/>
            <a:endParaRPr/>
          </a:p>
        </p:txBody>
      </p:sp>
      <p:sp>
        <p:nvSpPr>
          <p:cNvPr id="379" name="Rectangle 5"/>
          <p:cNvSpPr/>
          <p:nvPr/>
        </p:nvSpPr>
        <p:spPr>
          <a:xfrm>
            <a:off x="0" y="-266700"/>
            <a:ext cx="7629525" cy="2400300"/>
          </a:xfrm>
          <a:prstGeom prst="rect">
            <a:avLst/>
          </a:prstGeom>
          <a:effectLst/>
        </p:spPr>
        <p:txBody>
          <a:bodyPr wrap="square" rtlCol="0" anchor="ctr">
            <a:spAutoFit/>
          </a:bodyPr>
          <a:lstStyle/>
          <a:p>
            <a:pPr algn="ctr"/>
            <a:r>
              <a:rPr lang="en-US" sz="4650" b="0" i="0" u="none" spc="0" dirty="0" smtClean="0">
                <a:solidFill>
                  <a:srgbClr val="000000"/>
                </a:solidFill>
                <a:latin typeface="Impact"/>
              </a:rPr>
              <a:t>REMEMBER!</a:t>
            </a:r>
          </a:p>
        </p:txBody>
      </p:sp>
      <p:sp>
        <p:nvSpPr>
          <p:cNvPr id="380" name="TextBox 2"/>
          <p:cNvSpPr txBox="1"/>
          <p:nvPr/>
        </p:nvSpPr>
        <p:spPr>
          <a:xfrm>
            <a:off x="3724275" y="2923282"/>
            <a:ext cx="3514725" cy="1077218"/>
          </a:xfrm>
          <a:prstGeom prst="rect">
            <a:avLst/>
          </a:prstGeom>
          <a:effectLst/>
        </p:spPr>
        <p:txBody>
          <a:bodyPr wrap="square" rtlCol="0" anchor="t">
            <a:spAutoFit/>
          </a:bodyPr>
          <a:lstStyle/>
          <a:p>
            <a:pPr algn="ctr"/>
            <a:r>
              <a:rPr lang="en-US" sz="3200" b="0" i="0" u="none" spc="0" dirty="0" smtClean="0">
                <a:solidFill>
                  <a:srgbClr val="FFFFFF"/>
                </a:solidFill>
                <a:latin typeface="Impact"/>
              </a:rPr>
              <a:t>You can't be a little bit pregnant!</a:t>
            </a:r>
          </a:p>
        </p:txBody>
      </p:sp>
      <p:pic>
        <p:nvPicPr>
          <p:cNvPr id="381" name="1065306_11970783.jpg"/>
          <p:cNvPicPr>
            <a:picLocks noChangeAspect="1"/>
          </p:cNvPicPr>
          <p:nvPr/>
        </p:nvPicPr>
        <p:blipFill>
          <a:blip r:embed="rId2"/>
          <a:srcRect l="240" t="1049" r="19615" b="2411"/>
          <a:stretch>
            <a:fillRect/>
          </a:stretch>
        </p:blipFill>
        <p:spPr>
          <a:xfrm rot="-240000">
            <a:off x="876300" y="2028825"/>
            <a:ext cx="2562225" cy="3219450"/>
          </a:xfrm>
          <a:prstGeom prst="rect">
            <a:avLst/>
          </a:prstGeom>
          <a:ln w="57150">
            <a:solidFill>
              <a:schemeClr val="bg1"/>
            </a:solidFill>
          </a:ln>
          <a:effectLst/>
        </p:spPr>
      </p:pic>
    </p:spTree>
    <p:extLst>
      <p:ext uri="{BB962C8B-B14F-4D97-AF65-F5344CB8AC3E}">
        <p14:creationId xmlns:p14="http://schemas.microsoft.com/office/powerpoint/2010/main" val="1382417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p:cTn id="7" dur="1000" fill="hold"/>
                                        <p:tgtEl>
                                          <p:spTgt spid="379"/>
                                        </p:tgtEl>
                                        <p:attrNameLst>
                                          <p:attrName>ppt_w</p:attrName>
                                        </p:attrNameLst>
                                      </p:cBhvr>
                                      <p:tavLst>
                                        <p:tav tm="0">
                                          <p:val>
                                            <p:fltVal val="0"/>
                                          </p:val>
                                        </p:tav>
                                        <p:tav tm="100000">
                                          <p:val>
                                            <p:strVal val="#ppt_w"/>
                                          </p:val>
                                        </p:tav>
                                      </p:tavLst>
                                    </p:anim>
                                    <p:anim calcmode="lin" valueType="num">
                                      <p:cBhvr>
                                        <p:cTn id="8" dur="1000" fill="hold"/>
                                        <p:tgtEl>
                                          <p:spTgt spid="379"/>
                                        </p:tgtEl>
                                        <p:attrNameLst>
                                          <p:attrName>ppt_h</p:attrName>
                                        </p:attrNameLst>
                                      </p:cBhvr>
                                      <p:tavLst>
                                        <p:tav tm="0">
                                          <p:val>
                                            <p:fltVal val="0"/>
                                          </p:val>
                                        </p:tav>
                                        <p:tav tm="100000">
                                          <p:val>
                                            <p:strVal val="#ppt_h"/>
                                          </p:val>
                                        </p:tav>
                                      </p:tavLst>
                                    </p:anim>
                                    <p:anim calcmode="lin" valueType="num">
                                      <p:cBhvr>
                                        <p:cTn id="9" dur="1000" fill="hold"/>
                                        <p:tgtEl>
                                          <p:spTgt spid="379"/>
                                        </p:tgtEl>
                                        <p:attrNameLst>
                                          <p:attrName>style.rotation</p:attrName>
                                        </p:attrNameLst>
                                      </p:cBhvr>
                                      <p:tavLst>
                                        <p:tav tm="0">
                                          <p:val>
                                            <p:fltVal val="90"/>
                                          </p:val>
                                        </p:tav>
                                        <p:tav tm="100000">
                                          <p:val>
                                            <p:fltVal val="0"/>
                                          </p:val>
                                        </p:tav>
                                      </p:tavLst>
                                    </p:anim>
                                    <p:animEffect transition="in" filter="fade">
                                      <p:cBhvr>
                                        <p:cTn id="10" dur="1000"/>
                                        <p:tgtEl>
                                          <p:spTgt spid="379"/>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380"/>
                                        </p:tgtEl>
                                        <p:attrNameLst>
                                          <p:attrName>style.visibility</p:attrName>
                                        </p:attrNameLst>
                                      </p:cBhvr>
                                      <p:to>
                                        <p:strVal val="visible"/>
                                      </p:to>
                                    </p:set>
                                    <p:anim calcmode="lin" valueType="num">
                                      <p:cBhvr additive="base">
                                        <p:cTn id="14" dur="500" fill="hold"/>
                                        <p:tgtEl>
                                          <p:spTgt spid="380"/>
                                        </p:tgtEl>
                                        <p:attrNameLst>
                                          <p:attrName>ppt_x</p:attrName>
                                        </p:attrNameLst>
                                      </p:cBhvr>
                                      <p:tavLst>
                                        <p:tav tm="0">
                                          <p:val>
                                            <p:strVal val="0-#ppt_w/2"/>
                                          </p:val>
                                        </p:tav>
                                        <p:tav tm="100000">
                                          <p:val>
                                            <p:strVal val="#ppt_x"/>
                                          </p:val>
                                        </p:tav>
                                      </p:tavLst>
                                    </p:anim>
                                    <p:anim calcmode="lin" valueType="num">
                                      <p:cBhvr additive="base">
                                        <p:cTn id="15" dur="500" fill="hold"/>
                                        <p:tgtEl>
                                          <p:spTgt spid="38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81"/>
                                        </p:tgtEl>
                                        <p:attrNameLst>
                                          <p:attrName>style.visibility</p:attrName>
                                        </p:attrNameLst>
                                      </p:cBhvr>
                                      <p:to>
                                        <p:strVal val="visible"/>
                                      </p:to>
                                    </p:set>
                                    <p:anim calcmode="lin" valueType="num">
                                      <p:cBhvr additive="base">
                                        <p:cTn id="18" dur="500" fill="hold"/>
                                        <p:tgtEl>
                                          <p:spTgt spid="381"/>
                                        </p:tgtEl>
                                        <p:attrNameLst>
                                          <p:attrName>ppt_x</p:attrName>
                                        </p:attrNameLst>
                                      </p:cBhvr>
                                      <p:tavLst>
                                        <p:tav tm="0">
                                          <p:val>
                                            <p:strVal val="1+#ppt_w/2"/>
                                          </p:val>
                                        </p:tav>
                                        <p:tav tm="100000">
                                          <p:val>
                                            <p:strVal val="#ppt_x"/>
                                          </p:val>
                                        </p:tav>
                                      </p:tavLst>
                                    </p:anim>
                                    <p:anim calcmode="lin" valueType="num">
                                      <p:cBhvr additive="base">
                                        <p:cTn id="19" dur="500" fill="hold"/>
                                        <p:tgtEl>
                                          <p:spTgt spid="3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p:bldP spid="38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7" name="Rectangle 6"/>
          <p:cNvSpPr/>
          <p:nvPr/>
        </p:nvSpPr>
        <p:spPr>
          <a:xfrm rot="-180000">
            <a:off x="-366536" y="4027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8" name="Rectangle 7"/>
          <p:cNvSpPr/>
          <p:nvPr/>
        </p:nvSpPr>
        <p:spPr>
          <a:xfrm rot="-180000">
            <a:off x="-398580" y="36973"/>
            <a:ext cx="8763000" cy="1463040"/>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56" name="TextBox 6"/>
          <p:cNvSpPr txBox="1"/>
          <p:nvPr/>
        </p:nvSpPr>
        <p:spPr>
          <a:xfrm rot="-240000">
            <a:off x="617100" y="344173"/>
            <a:ext cx="6610350" cy="561975"/>
          </a:xfrm>
          <a:prstGeom prst="rect">
            <a:avLst/>
          </a:prstGeom>
          <a:effectLst/>
        </p:spPr>
        <p:txBody>
          <a:bodyPr wrap="square" rtlCol="0" anchor="t">
            <a:spAutoFit/>
          </a:bodyPr>
          <a:lstStyle/>
          <a:p>
            <a:pPr algn="l"/>
            <a:r>
              <a:rPr lang="en-US" sz="3975" b="0" i="0" u="none" spc="0" dirty="0" smtClean="0">
                <a:solidFill>
                  <a:srgbClr val="204E7E"/>
                </a:solidFill>
                <a:latin typeface="Impact"/>
              </a:rPr>
              <a:t>Non-Owned Auto /  Hired Car</a:t>
            </a:r>
          </a:p>
        </p:txBody>
      </p:sp>
      <p:sp>
        <p:nvSpPr>
          <p:cNvPr id="557" name="Rounded Rectangle 12"/>
          <p:cNvSpPr/>
          <p:nvPr/>
        </p:nvSpPr>
        <p:spPr>
          <a:xfrm rot="-240000">
            <a:off x="819150" y="1268098"/>
            <a:ext cx="6124575" cy="3914775"/>
          </a:xfrm>
          <a:prstGeom prst="roundRect">
            <a:avLst/>
          </a:prstGeom>
          <a:solidFill>
            <a:schemeClr val="bg1"/>
          </a:solidFill>
          <a:ln w="142875">
            <a:solidFill>
              <a:srgbClr val="F7931C"/>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558" name="TextBox 8"/>
          <p:cNvSpPr txBox="1"/>
          <p:nvPr/>
        </p:nvSpPr>
        <p:spPr>
          <a:xfrm rot="-240000">
            <a:off x="1181100" y="1630048"/>
            <a:ext cx="5553075" cy="5324535"/>
          </a:xfrm>
          <a:prstGeom prst="rect">
            <a:avLst/>
          </a:prstGeom>
          <a:effectLst/>
        </p:spPr>
        <p:txBody>
          <a:bodyPr wrap="square" rtlCol="0" anchor="t">
            <a:spAutoFit/>
          </a:bodyPr>
          <a:lstStyle/>
          <a:p>
            <a:pPr algn="l"/>
            <a:r>
              <a:rPr lang="en-US" sz="2000" b="0" i="0" u="none" spc="0" dirty="0" smtClean="0">
                <a:solidFill>
                  <a:srgbClr val="000000"/>
                </a:solidFill>
                <a:latin typeface="Nina Compressed"/>
              </a:rPr>
              <a:t> Non-owned coverage protects the company if an employee has an accident in his or her own vehicle while on company business and the employee’s personal insurance is inadequate to cover the claim, resulting in a suit against your company.</a:t>
            </a:r>
            <a:br>
              <a:rPr lang="en-US" sz="2000" b="0" i="0" u="none" spc="0" dirty="0" smtClean="0">
                <a:solidFill>
                  <a:srgbClr val="000000"/>
                </a:solidFill>
                <a:latin typeface="Nina Compressed"/>
              </a:rPr>
            </a:br>
            <a:endParaRPr lang="en-US" sz="2000" b="0" i="0" u="none" spc="0" dirty="0" smtClean="0">
              <a:solidFill>
                <a:srgbClr val="000000"/>
              </a:solidFill>
              <a:latin typeface="Nina Compressed"/>
            </a:endParaRPr>
          </a:p>
          <a:p>
            <a:pPr algn="l"/>
            <a:r>
              <a:rPr lang="en-US" sz="2000" b="0" i="0" u="none" spc="0" dirty="0" smtClean="0">
                <a:solidFill>
                  <a:srgbClr val="000000"/>
                </a:solidFill>
                <a:latin typeface="Nina Compressed"/>
              </a:rPr>
              <a:t>Hired auto coverage protects your business if you or an employee rents a vehicle in the company name and an accident occurs.</a:t>
            </a: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56"/>
                                        </p:tgtEl>
                                        <p:attrNameLst>
                                          <p:attrName>style.visibility</p:attrName>
                                        </p:attrNameLst>
                                      </p:cBhvr>
                                      <p:to>
                                        <p:strVal val="visible"/>
                                      </p:to>
                                    </p:set>
                                    <p:anim calcmode="lin" valueType="num">
                                      <p:cBhvr additive="base">
                                        <p:cTn id="7" dur="500" fill="hold"/>
                                        <p:tgtEl>
                                          <p:spTgt spid="556"/>
                                        </p:tgtEl>
                                        <p:attrNameLst>
                                          <p:attrName>ppt_x</p:attrName>
                                        </p:attrNameLst>
                                      </p:cBhvr>
                                      <p:tavLst>
                                        <p:tav tm="0">
                                          <p:val>
                                            <p:strVal val="#ppt_x"/>
                                          </p:val>
                                        </p:tav>
                                        <p:tav tm="100000">
                                          <p:val>
                                            <p:strVal val="#ppt_x"/>
                                          </p:val>
                                        </p:tav>
                                      </p:tavLst>
                                    </p:anim>
                                    <p:anim calcmode="lin" valueType="num">
                                      <p:cBhvr additive="base">
                                        <p:cTn id="8" dur="500" fill="hold"/>
                                        <p:tgtEl>
                                          <p:spTgt spid="55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8"/>
                                        </p:tgtEl>
                                        <p:attrNameLst>
                                          <p:attrName>style.visibility</p:attrName>
                                        </p:attrNameLst>
                                      </p:cBhvr>
                                      <p:to>
                                        <p:strVal val="visible"/>
                                      </p:to>
                                    </p:set>
                                    <p:animEffect transition="in" filter="fade">
                                      <p:cBhvr>
                                        <p:cTn id="12" dur="500"/>
                                        <p:tgtEl>
                                          <p:spTgt spid="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0"/>
      <p:bldP spid="55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560" name="Rectangle2 3"/>
          <p:cNvSpPr/>
          <p:nvPr/>
        </p:nvSpPr>
        <p:spPr>
          <a:xfrm>
            <a:off x="-85725" y="-66675"/>
            <a:ext cx="7896225" cy="5867400"/>
          </a:xfrm>
          <a:prstGeom prst="rect">
            <a:avLst/>
          </a:prstGeom>
          <a:solidFill>
            <a:srgbClr val="9BBB59"/>
          </a:solidFill>
          <a:ln w="9525">
            <a:solidFill>
              <a:srgbClr val="000000"/>
            </a:solidFill>
          </a:ln>
          <a:effectLst/>
        </p:spPr>
        <p:txBody>
          <a:bodyPr wrap="square" rtlCol="0" anchor="ctr">
            <a:spAutoFit/>
          </a:bodyPr>
          <a:lstStyle/>
          <a:p>
            <a:pPr algn="ctr"/>
            <a:endParaRPr/>
          </a:p>
        </p:txBody>
      </p:sp>
      <p:sp>
        <p:nvSpPr>
          <p:cNvPr id="561" name="TextBox 4"/>
          <p:cNvSpPr txBox="1"/>
          <p:nvPr/>
        </p:nvSpPr>
        <p:spPr>
          <a:xfrm>
            <a:off x="962025" y="590550"/>
            <a:ext cx="6010275" cy="1133475"/>
          </a:xfrm>
          <a:prstGeom prst="rect">
            <a:avLst/>
          </a:prstGeom>
          <a:effectLst/>
        </p:spPr>
        <p:txBody>
          <a:bodyPr wrap="square" rtlCol="0" anchor="t">
            <a:spAutoFit/>
          </a:bodyPr>
          <a:lstStyle/>
          <a:p>
            <a:pPr algn="l"/>
            <a:r>
              <a:rPr lang="en-US" sz="3975" b="0" i="0" u="none" spc="0" dirty="0" smtClean="0">
                <a:solidFill>
                  <a:srgbClr val="000000"/>
                </a:solidFill>
                <a:latin typeface="Impact"/>
              </a:rPr>
              <a:t>Hired Auto provides coverage for Rental Cars</a:t>
            </a:r>
          </a:p>
        </p:txBody>
      </p:sp>
      <p:pic>
        <p:nvPicPr>
          <p:cNvPr id="562" name="Depositphotos_3663807_s.jpg"/>
          <p:cNvPicPr>
            <a:picLocks noChangeAspect="1"/>
          </p:cNvPicPr>
          <p:nvPr/>
        </p:nvPicPr>
        <p:blipFill>
          <a:blip r:embed="rId2"/>
          <a:stretch>
            <a:fillRect/>
          </a:stretch>
        </p:blipFill>
        <p:spPr>
          <a:xfrm>
            <a:off x="962025" y="2009775"/>
            <a:ext cx="5667375" cy="2914650"/>
          </a:xfrm>
          <a:prstGeom prst="rect">
            <a:avLst/>
          </a:prstGeom>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61"/>
                                        </p:tgtEl>
                                        <p:attrNameLst>
                                          <p:attrName>style.visibility</p:attrName>
                                        </p:attrNameLst>
                                      </p:cBhvr>
                                      <p:to>
                                        <p:strVal val="visible"/>
                                      </p:to>
                                    </p:set>
                                    <p:anim calcmode="lin" valueType="num">
                                      <p:cBhvr additive="base">
                                        <p:cTn id="7" dur="500" fill="hold"/>
                                        <p:tgtEl>
                                          <p:spTgt spid="561"/>
                                        </p:tgtEl>
                                        <p:attrNameLst>
                                          <p:attrName>ppt_x</p:attrName>
                                        </p:attrNameLst>
                                      </p:cBhvr>
                                      <p:tavLst>
                                        <p:tav tm="0">
                                          <p:val>
                                            <p:strVal val="0-#ppt_w/2"/>
                                          </p:val>
                                        </p:tav>
                                        <p:tav tm="100000">
                                          <p:val>
                                            <p:strVal val="#ppt_x"/>
                                          </p:val>
                                        </p:tav>
                                      </p:tavLst>
                                    </p:anim>
                                    <p:anim calcmode="lin" valueType="num">
                                      <p:cBhvr additive="base">
                                        <p:cTn id="8" dur="500" fill="hold"/>
                                        <p:tgtEl>
                                          <p:spTgt spid="56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562"/>
                                        </p:tgtEl>
                                        <p:attrNameLst>
                                          <p:attrName>style.visibility</p:attrName>
                                        </p:attrNameLst>
                                      </p:cBhvr>
                                      <p:to>
                                        <p:strVal val="visible"/>
                                      </p:to>
                                    </p:set>
                                    <p:anim calcmode="lin" valueType="num">
                                      <p:cBhvr>
                                        <p:cTn id="12" dur="1000" fill="hold"/>
                                        <p:tgtEl>
                                          <p:spTgt spid="562"/>
                                        </p:tgtEl>
                                        <p:attrNameLst>
                                          <p:attrName>ppt_w</p:attrName>
                                        </p:attrNameLst>
                                      </p:cBhvr>
                                      <p:tavLst>
                                        <p:tav tm="0">
                                          <p:val>
                                            <p:fltVal val="0"/>
                                          </p:val>
                                        </p:tav>
                                        <p:tav tm="100000">
                                          <p:val>
                                            <p:strVal val="#ppt_w"/>
                                          </p:val>
                                        </p:tav>
                                      </p:tavLst>
                                    </p:anim>
                                    <p:anim calcmode="lin" valueType="num">
                                      <p:cBhvr>
                                        <p:cTn id="13" dur="1000" fill="hold"/>
                                        <p:tgtEl>
                                          <p:spTgt spid="562"/>
                                        </p:tgtEl>
                                        <p:attrNameLst>
                                          <p:attrName>ppt_h</p:attrName>
                                        </p:attrNameLst>
                                      </p:cBhvr>
                                      <p:tavLst>
                                        <p:tav tm="0">
                                          <p:val>
                                            <p:fltVal val="0"/>
                                          </p:val>
                                        </p:tav>
                                        <p:tav tm="100000">
                                          <p:val>
                                            <p:strVal val="#ppt_h"/>
                                          </p:val>
                                        </p:tav>
                                      </p:tavLst>
                                    </p:anim>
                                    <p:anim calcmode="lin" valueType="num">
                                      <p:cBhvr>
                                        <p:cTn id="14" dur="1000" fill="hold"/>
                                        <p:tgtEl>
                                          <p:spTgt spid="562"/>
                                        </p:tgtEl>
                                        <p:attrNameLst>
                                          <p:attrName>style.rotation</p:attrName>
                                        </p:attrNameLst>
                                      </p:cBhvr>
                                      <p:tavLst>
                                        <p:tav tm="0">
                                          <p:val>
                                            <p:fltVal val="90"/>
                                          </p:val>
                                        </p:tav>
                                        <p:tav tm="100000">
                                          <p:val>
                                            <p:fltVal val="0"/>
                                          </p:val>
                                        </p:tav>
                                      </p:tavLst>
                                    </p:anim>
                                    <p:animEffect transition="in" filter="fade">
                                      <p:cBhvr>
                                        <p:cTn id="15" dur="1000"/>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564" name="Rectangle2 3"/>
          <p:cNvSpPr/>
          <p:nvPr/>
        </p:nvSpPr>
        <p:spPr>
          <a:xfrm>
            <a:off x="-133350" y="-76200"/>
            <a:ext cx="7896225" cy="5867400"/>
          </a:xfrm>
          <a:prstGeom prst="rect">
            <a:avLst/>
          </a:prstGeom>
          <a:solidFill>
            <a:srgbClr val="9BBB59"/>
          </a:solidFill>
          <a:ln w="9525">
            <a:solidFill>
              <a:srgbClr val="000000"/>
            </a:solidFill>
          </a:ln>
          <a:effectLst/>
        </p:spPr>
        <p:txBody>
          <a:bodyPr wrap="square" rtlCol="0" anchor="ctr">
            <a:spAutoFit/>
          </a:bodyPr>
          <a:lstStyle/>
          <a:p>
            <a:pPr algn="ctr"/>
            <a:endParaRPr/>
          </a:p>
        </p:txBody>
      </p:sp>
      <p:sp>
        <p:nvSpPr>
          <p:cNvPr id="566" name="TextBox 4"/>
          <p:cNvSpPr txBox="1"/>
          <p:nvPr/>
        </p:nvSpPr>
        <p:spPr>
          <a:xfrm rot="-180000">
            <a:off x="495300" y="542925"/>
            <a:ext cx="3419475" cy="857250"/>
          </a:xfrm>
          <a:prstGeom prst="rect">
            <a:avLst/>
          </a:prstGeom>
          <a:effectLst/>
        </p:spPr>
        <p:txBody>
          <a:bodyPr wrap="square" rtlCol="0" anchor="t">
            <a:spAutoFit/>
          </a:bodyPr>
          <a:lstStyle/>
          <a:p>
            <a:pPr algn="l"/>
            <a:r>
              <a:rPr lang="en-US" sz="3000" b="0" i="0" u="none" spc="0" dirty="0" smtClean="0">
                <a:solidFill>
                  <a:srgbClr val="000000"/>
                </a:solidFill>
                <a:latin typeface="Impact"/>
              </a:rPr>
              <a:t>Do you use your vehicle to deliver?</a:t>
            </a:r>
          </a:p>
        </p:txBody>
      </p:sp>
      <p:pic>
        <p:nvPicPr>
          <p:cNvPr id="567" name="Picture10.png"/>
          <p:cNvPicPr>
            <a:picLocks noChangeAspect="1"/>
          </p:cNvPicPr>
          <p:nvPr/>
        </p:nvPicPr>
        <p:blipFill>
          <a:blip r:embed="rId2"/>
          <a:stretch>
            <a:fillRect/>
          </a:stretch>
        </p:blipFill>
        <p:spPr>
          <a:xfrm rot="-180000">
            <a:off x="537488" y="2047716"/>
            <a:ext cx="3538226" cy="2472596"/>
          </a:xfrm>
          <a:prstGeom prst="rect">
            <a:avLst/>
          </a:prstGeom>
          <a:ln w="57150">
            <a:solidFill>
              <a:schemeClr val="bg1"/>
            </a:solidFill>
          </a:ln>
          <a:effectLst/>
        </p:spPr>
      </p:pic>
      <p:pic>
        <p:nvPicPr>
          <p:cNvPr id="568" name="cargo"/>
          <p:cNvPicPr>
            <a:picLocks noChangeAspect="1"/>
          </p:cNvPicPr>
          <p:nvPr/>
        </p:nvPicPr>
        <p:blipFill>
          <a:blip r:embed="rId3"/>
          <a:stretch>
            <a:fillRect/>
          </a:stretch>
        </p:blipFill>
        <p:spPr>
          <a:xfrm rot="120000">
            <a:off x="4613384" y="898827"/>
            <a:ext cx="2496442" cy="3135882"/>
          </a:xfrm>
          <a:prstGeom prst="rect">
            <a:avLst/>
          </a:prstGeom>
          <a:ln w="57150">
            <a:solidFill>
              <a:schemeClr val="bg1"/>
            </a:solidFill>
          </a:ln>
          <a:effectLst/>
        </p:spPr>
      </p:pic>
      <p:sp>
        <p:nvSpPr>
          <p:cNvPr id="569" name="TextBox 5"/>
          <p:cNvSpPr txBox="1"/>
          <p:nvPr/>
        </p:nvSpPr>
        <p:spPr>
          <a:xfrm>
            <a:off x="4800600" y="4448175"/>
            <a:ext cx="2819400" cy="857250"/>
          </a:xfrm>
          <a:prstGeom prst="rect">
            <a:avLst/>
          </a:prstGeom>
          <a:effectLst/>
        </p:spPr>
        <p:txBody>
          <a:bodyPr wrap="square" rtlCol="0" anchor="t">
            <a:spAutoFit/>
          </a:bodyPr>
          <a:lstStyle/>
          <a:p>
            <a:pPr algn="l"/>
            <a:r>
              <a:rPr lang="en-US" sz="3000" b="0" i="0" u="none" spc="0" dirty="0" smtClean="0">
                <a:solidFill>
                  <a:srgbClr val="000000"/>
                </a:solidFill>
                <a:latin typeface="Impact"/>
              </a:rPr>
              <a:t>Please insure 
the cargo...</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67"/>
                                        </p:tgtEl>
                                        <p:attrNameLst>
                                          <p:attrName>style.visibility</p:attrName>
                                        </p:attrNameLst>
                                      </p:cBhvr>
                                      <p:to>
                                        <p:strVal val="visible"/>
                                      </p:to>
                                    </p:set>
                                    <p:anim calcmode="lin" valueType="num">
                                      <p:cBhvr>
                                        <p:cTn id="7" dur="1000" fill="hold"/>
                                        <p:tgtEl>
                                          <p:spTgt spid="567"/>
                                        </p:tgtEl>
                                        <p:attrNameLst>
                                          <p:attrName>ppt_w</p:attrName>
                                        </p:attrNameLst>
                                      </p:cBhvr>
                                      <p:tavLst>
                                        <p:tav tm="0">
                                          <p:val>
                                            <p:fltVal val="0"/>
                                          </p:val>
                                        </p:tav>
                                        <p:tav tm="100000">
                                          <p:val>
                                            <p:strVal val="#ppt_w"/>
                                          </p:val>
                                        </p:tav>
                                      </p:tavLst>
                                    </p:anim>
                                    <p:anim calcmode="lin" valueType="num">
                                      <p:cBhvr>
                                        <p:cTn id="8" dur="1000" fill="hold"/>
                                        <p:tgtEl>
                                          <p:spTgt spid="567"/>
                                        </p:tgtEl>
                                        <p:attrNameLst>
                                          <p:attrName>ppt_h</p:attrName>
                                        </p:attrNameLst>
                                      </p:cBhvr>
                                      <p:tavLst>
                                        <p:tav tm="0">
                                          <p:val>
                                            <p:fltVal val="0"/>
                                          </p:val>
                                        </p:tav>
                                        <p:tav tm="100000">
                                          <p:val>
                                            <p:strVal val="#ppt_h"/>
                                          </p:val>
                                        </p:tav>
                                      </p:tavLst>
                                    </p:anim>
                                    <p:anim calcmode="lin" valueType="num">
                                      <p:cBhvr>
                                        <p:cTn id="9" dur="1000" fill="hold"/>
                                        <p:tgtEl>
                                          <p:spTgt spid="567"/>
                                        </p:tgtEl>
                                        <p:attrNameLst>
                                          <p:attrName>style.rotation</p:attrName>
                                        </p:attrNameLst>
                                      </p:cBhvr>
                                      <p:tavLst>
                                        <p:tav tm="0">
                                          <p:val>
                                            <p:fltVal val="90"/>
                                          </p:val>
                                        </p:tav>
                                        <p:tav tm="100000">
                                          <p:val>
                                            <p:fltVal val="0"/>
                                          </p:val>
                                        </p:tav>
                                      </p:tavLst>
                                    </p:anim>
                                    <p:animEffect transition="in" filter="fade">
                                      <p:cBhvr>
                                        <p:cTn id="10" dur="1000"/>
                                        <p:tgtEl>
                                          <p:spTgt spid="567"/>
                                        </p:tgtEl>
                                      </p:cBhvr>
                                    </p:animEffect>
                                  </p:childTnLst>
                                </p:cTn>
                              </p:par>
                              <p:par>
                                <p:cTn id="11" presetID="31" presetClass="entr" presetSubtype="0" fill="hold" nodeType="withEffect">
                                  <p:stCondLst>
                                    <p:cond delay="0"/>
                                  </p:stCondLst>
                                  <p:childTnLst>
                                    <p:set>
                                      <p:cBhvr>
                                        <p:cTn id="12" dur="1" fill="hold">
                                          <p:stCondLst>
                                            <p:cond delay="0"/>
                                          </p:stCondLst>
                                        </p:cTn>
                                        <p:tgtEl>
                                          <p:spTgt spid="568"/>
                                        </p:tgtEl>
                                        <p:attrNameLst>
                                          <p:attrName>style.visibility</p:attrName>
                                        </p:attrNameLst>
                                      </p:cBhvr>
                                      <p:to>
                                        <p:strVal val="visible"/>
                                      </p:to>
                                    </p:set>
                                    <p:anim calcmode="lin" valueType="num">
                                      <p:cBhvr>
                                        <p:cTn id="13" dur="1000" fill="hold"/>
                                        <p:tgtEl>
                                          <p:spTgt spid="568"/>
                                        </p:tgtEl>
                                        <p:attrNameLst>
                                          <p:attrName>ppt_w</p:attrName>
                                        </p:attrNameLst>
                                      </p:cBhvr>
                                      <p:tavLst>
                                        <p:tav tm="0">
                                          <p:val>
                                            <p:fltVal val="0"/>
                                          </p:val>
                                        </p:tav>
                                        <p:tav tm="100000">
                                          <p:val>
                                            <p:strVal val="#ppt_w"/>
                                          </p:val>
                                        </p:tav>
                                      </p:tavLst>
                                    </p:anim>
                                    <p:anim calcmode="lin" valueType="num">
                                      <p:cBhvr>
                                        <p:cTn id="14" dur="1000" fill="hold"/>
                                        <p:tgtEl>
                                          <p:spTgt spid="568"/>
                                        </p:tgtEl>
                                        <p:attrNameLst>
                                          <p:attrName>ppt_h</p:attrName>
                                        </p:attrNameLst>
                                      </p:cBhvr>
                                      <p:tavLst>
                                        <p:tav tm="0">
                                          <p:val>
                                            <p:fltVal val="0"/>
                                          </p:val>
                                        </p:tav>
                                        <p:tav tm="100000">
                                          <p:val>
                                            <p:strVal val="#ppt_h"/>
                                          </p:val>
                                        </p:tav>
                                      </p:tavLst>
                                    </p:anim>
                                    <p:anim calcmode="lin" valueType="num">
                                      <p:cBhvr>
                                        <p:cTn id="15" dur="1000" fill="hold"/>
                                        <p:tgtEl>
                                          <p:spTgt spid="568"/>
                                        </p:tgtEl>
                                        <p:attrNameLst>
                                          <p:attrName>style.rotation</p:attrName>
                                        </p:attrNameLst>
                                      </p:cBhvr>
                                      <p:tavLst>
                                        <p:tav tm="0">
                                          <p:val>
                                            <p:fltVal val="90"/>
                                          </p:val>
                                        </p:tav>
                                        <p:tav tm="100000">
                                          <p:val>
                                            <p:fltVal val="0"/>
                                          </p:val>
                                        </p:tav>
                                      </p:tavLst>
                                    </p:anim>
                                    <p:animEffect transition="in" filter="fade">
                                      <p:cBhvr>
                                        <p:cTn id="16" dur="1000"/>
                                        <p:tgtEl>
                                          <p:spTgt spid="568"/>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69"/>
                                        </p:tgtEl>
                                        <p:attrNameLst>
                                          <p:attrName>style.visibility</p:attrName>
                                        </p:attrNameLst>
                                      </p:cBhvr>
                                      <p:to>
                                        <p:strVal val="visible"/>
                                      </p:to>
                                    </p:set>
                                    <p:animEffect transition="in" filter="barn(inVertical)">
                                      <p:cBhvr>
                                        <p:cTn id="20" dur="500"/>
                                        <p:tgtEl>
                                          <p:spTgt spid="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2" name="Rectangle 1"/>
          <p:cNvSpPr/>
          <p:nvPr/>
        </p:nvSpPr>
        <p:spPr>
          <a:xfrm>
            <a:off x="-76200" y="114300"/>
            <a:ext cx="8001000" cy="1562100"/>
          </a:xfrm>
          <a:prstGeom prst="rect">
            <a:avLst/>
          </a:prstGeom>
          <a:solidFill>
            <a:srgbClr val="F48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ounded Rectangle 12"/>
          <p:cNvSpPr/>
          <p:nvPr/>
        </p:nvSpPr>
        <p:spPr>
          <a:xfrm>
            <a:off x="819150" y="1409700"/>
            <a:ext cx="6124575" cy="4124325"/>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280" name="TextBox 5"/>
          <p:cNvSpPr txBox="1"/>
          <p:nvPr/>
        </p:nvSpPr>
        <p:spPr>
          <a:xfrm>
            <a:off x="1304925" y="1466850"/>
            <a:ext cx="1038225" cy="1076325"/>
          </a:xfrm>
          <a:prstGeom prst="rect">
            <a:avLst/>
          </a:prstGeom>
          <a:effectLst/>
        </p:spPr>
        <p:txBody>
          <a:bodyPr wrap="square" rtlCol="0" anchor="t">
            <a:spAutoFit/>
          </a:bodyPr>
          <a:lstStyle/>
          <a:p>
            <a:pPr algn="l"/>
            <a:r>
              <a:rPr lang="en-US" sz="8025" b="0" i="0" u="none" spc="0" dirty="0" smtClean="0">
                <a:solidFill>
                  <a:srgbClr val="8064A2"/>
                </a:solidFill>
                <a:latin typeface="Impact"/>
              </a:rPr>
              <a:t>1.</a:t>
            </a:r>
          </a:p>
        </p:txBody>
      </p:sp>
      <p:sp>
        <p:nvSpPr>
          <p:cNvPr id="281" name="TextBox 6"/>
          <p:cNvSpPr txBox="1"/>
          <p:nvPr/>
        </p:nvSpPr>
        <p:spPr>
          <a:xfrm>
            <a:off x="838200" y="295275"/>
            <a:ext cx="6619875" cy="428625"/>
          </a:xfrm>
          <a:prstGeom prst="rect">
            <a:avLst/>
          </a:prstGeom>
          <a:effectLst/>
        </p:spPr>
        <p:txBody>
          <a:bodyPr wrap="square" rtlCol="0" anchor="t">
            <a:spAutoFit/>
          </a:bodyPr>
          <a:lstStyle/>
          <a:p>
            <a:pPr algn="l"/>
            <a:r>
              <a:rPr lang="en-US" sz="3000" b="0" i="0" u="none" spc="0" dirty="0" smtClean="0">
                <a:solidFill>
                  <a:srgbClr val="204E7E"/>
                </a:solidFill>
                <a:latin typeface="Impact"/>
              </a:rPr>
              <a:t>Let's get the facts straight...</a:t>
            </a:r>
          </a:p>
        </p:txBody>
      </p:sp>
      <p:sp>
        <p:nvSpPr>
          <p:cNvPr id="282" name="TextBox 7"/>
          <p:cNvSpPr txBox="1"/>
          <p:nvPr/>
        </p:nvSpPr>
        <p:spPr>
          <a:xfrm>
            <a:off x="838200" y="723900"/>
            <a:ext cx="6705600" cy="461665"/>
          </a:xfrm>
          <a:prstGeom prst="rect">
            <a:avLst/>
          </a:prstGeom>
          <a:effectLst/>
        </p:spPr>
        <p:txBody>
          <a:bodyPr wrap="square" rtlCol="0" anchor="t">
            <a:spAutoFit/>
          </a:bodyPr>
          <a:lstStyle/>
          <a:p>
            <a:pPr algn="l"/>
            <a:r>
              <a:rPr lang="en-US" sz="2400" b="0" i="0" u="none" spc="0" dirty="0" smtClean="0">
                <a:solidFill>
                  <a:srgbClr val="000000"/>
                </a:solidFill>
                <a:latin typeface="Impact"/>
              </a:rPr>
              <a:t>There are 5 main facts that you must know today:</a:t>
            </a:r>
          </a:p>
        </p:txBody>
      </p:sp>
      <p:sp>
        <p:nvSpPr>
          <p:cNvPr id="283" name="TextBox 8"/>
          <p:cNvSpPr txBox="1"/>
          <p:nvPr/>
        </p:nvSpPr>
        <p:spPr>
          <a:xfrm>
            <a:off x="2171700" y="1866900"/>
            <a:ext cx="5448300" cy="476250"/>
          </a:xfrm>
          <a:prstGeom prst="rect">
            <a:avLst/>
          </a:prstGeom>
          <a:effectLst/>
        </p:spPr>
        <p:txBody>
          <a:bodyPr wrap="square" rtlCol="0" anchor="t">
            <a:spAutoFit/>
          </a:bodyPr>
          <a:lstStyle/>
          <a:p>
            <a:pPr algn="l"/>
            <a:r>
              <a:rPr lang="en-US" sz="3300" b="0" i="0" u="none" spc="0" dirty="0" smtClean="0">
                <a:solidFill>
                  <a:srgbClr val="000000"/>
                </a:solidFill>
                <a:latin typeface="Impact"/>
              </a:rPr>
              <a:t>You hate insurance</a:t>
            </a:r>
          </a:p>
        </p:txBody>
      </p:sp>
      <p:sp>
        <p:nvSpPr>
          <p:cNvPr id="284" name="TextBox 9"/>
          <p:cNvSpPr txBox="1"/>
          <p:nvPr/>
        </p:nvSpPr>
        <p:spPr>
          <a:xfrm>
            <a:off x="1257300" y="2724150"/>
            <a:ext cx="1038225" cy="1076325"/>
          </a:xfrm>
          <a:prstGeom prst="rect">
            <a:avLst/>
          </a:prstGeom>
          <a:effectLst/>
        </p:spPr>
        <p:txBody>
          <a:bodyPr wrap="square" rtlCol="0" anchor="t">
            <a:spAutoFit/>
          </a:bodyPr>
          <a:lstStyle/>
          <a:p>
            <a:pPr algn="l"/>
            <a:r>
              <a:rPr lang="en-US" sz="8025" b="0" i="0" u="none" spc="0" dirty="0" smtClean="0">
                <a:solidFill>
                  <a:srgbClr val="8064A2"/>
                </a:solidFill>
                <a:latin typeface="Impact"/>
              </a:rPr>
              <a:t>2.</a:t>
            </a:r>
          </a:p>
        </p:txBody>
      </p:sp>
      <p:sp>
        <p:nvSpPr>
          <p:cNvPr id="285" name="TextBox 10"/>
          <p:cNvSpPr txBox="1"/>
          <p:nvPr/>
        </p:nvSpPr>
        <p:spPr>
          <a:xfrm>
            <a:off x="2257425" y="2895600"/>
            <a:ext cx="5448300" cy="952500"/>
          </a:xfrm>
          <a:prstGeom prst="rect">
            <a:avLst/>
          </a:prstGeom>
          <a:effectLst/>
        </p:spPr>
        <p:txBody>
          <a:bodyPr wrap="square" rtlCol="0" anchor="t">
            <a:spAutoFit/>
          </a:bodyPr>
          <a:lstStyle/>
          <a:p>
            <a:pPr algn="l"/>
            <a:r>
              <a:rPr lang="en-US" sz="3300" b="0" i="0" u="none" spc="0" dirty="0" smtClean="0">
                <a:solidFill>
                  <a:srgbClr val="000000"/>
                </a:solidFill>
                <a:latin typeface="Impact"/>
              </a:rPr>
              <a:t>Your customer hates
insurance</a:t>
            </a:r>
          </a:p>
        </p:txBody>
      </p:sp>
      <p:sp>
        <p:nvSpPr>
          <p:cNvPr id="286" name="TextBox 11"/>
          <p:cNvSpPr txBox="1"/>
          <p:nvPr/>
        </p:nvSpPr>
        <p:spPr>
          <a:xfrm>
            <a:off x="1238250" y="4048125"/>
            <a:ext cx="1038225" cy="1076325"/>
          </a:xfrm>
          <a:prstGeom prst="rect">
            <a:avLst/>
          </a:prstGeom>
          <a:effectLst/>
        </p:spPr>
        <p:txBody>
          <a:bodyPr wrap="square" rtlCol="0" anchor="t">
            <a:spAutoFit/>
          </a:bodyPr>
          <a:lstStyle/>
          <a:p>
            <a:pPr algn="l"/>
            <a:r>
              <a:rPr lang="en-US" sz="8025" b="0" i="0" u="none" spc="0" dirty="0" smtClean="0">
                <a:solidFill>
                  <a:srgbClr val="8064A2"/>
                </a:solidFill>
                <a:latin typeface="Impact"/>
              </a:rPr>
              <a:t>3.</a:t>
            </a:r>
          </a:p>
        </p:txBody>
      </p:sp>
      <p:sp>
        <p:nvSpPr>
          <p:cNvPr id="287" name="TextBox 12"/>
          <p:cNvSpPr txBox="1"/>
          <p:nvPr/>
        </p:nvSpPr>
        <p:spPr>
          <a:xfrm>
            <a:off x="2228850" y="4476750"/>
            <a:ext cx="5448300" cy="476250"/>
          </a:xfrm>
          <a:prstGeom prst="rect">
            <a:avLst/>
          </a:prstGeom>
          <a:effectLst/>
        </p:spPr>
        <p:txBody>
          <a:bodyPr wrap="square" rtlCol="0" anchor="t">
            <a:spAutoFit/>
          </a:bodyPr>
          <a:lstStyle/>
          <a:p>
            <a:pPr algn="l"/>
            <a:r>
              <a:rPr lang="en-US" sz="3300" b="0" i="0" u="none" spc="0" dirty="0" smtClean="0">
                <a:solidFill>
                  <a:srgbClr val="000000"/>
                </a:solidFill>
                <a:latin typeface="Impact"/>
              </a:rPr>
              <a:t>I hate insurance more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81"/>
                                        </p:tgtEl>
                                        <p:attrNameLst>
                                          <p:attrName>style.visibility</p:attrName>
                                        </p:attrNameLst>
                                      </p:cBhvr>
                                      <p:to>
                                        <p:strVal val="visible"/>
                                      </p:to>
                                    </p:set>
                                    <p:anim calcmode="lin" valueType="num">
                                      <p:cBhvr additive="base">
                                        <p:cTn id="11" dur="500" fill="hold"/>
                                        <p:tgtEl>
                                          <p:spTgt spid="281"/>
                                        </p:tgtEl>
                                        <p:attrNameLst>
                                          <p:attrName>ppt_x</p:attrName>
                                        </p:attrNameLst>
                                      </p:cBhvr>
                                      <p:tavLst>
                                        <p:tav tm="0">
                                          <p:val>
                                            <p:strVal val="1+#ppt_w/2"/>
                                          </p:val>
                                        </p:tav>
                                        <p:tav tm="100000">
                                          <p:val>
                                            <p:strVal val="#ppt_x"/>
                                          </p:val>
                                        </p:tav>
                                      </p:tavLst>
                                    </p:anim>
                                    <p:anim calcmode="lin" valueType="num">
                                      <p:cBhvr additive="base">
                                        <p:cTn id="12" dur="500" fill="hold"/>
                                        <p:tgtEl>
                                          <p:spTgt spid="28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282"/>
                                        </p:tgtEl>
                                        <p:attrNameLst>
                                          <p:attrName>style.visibility</p:attrName>
                                        </p:attrNameLst>
                                      </p:cBhvr>
                                      <p:to>
                                        <p:strVal val="visible"/>
                                      </p:to>
                                    </p:set>
                                    <p:anim calcmode="lin" valueType="num">
                                      <p:cBhvr additive="base">
                                        <p:cTn id="16" dur="500" fill="hold"/>
                                        <p:tgtEl>
                                          <p:spTgt spid="282"/>
                                        </p:tgtEl>
                                        <p:attrNameLst>
                                          <p:attrName>ppt_x</p:attrName>
                                        </p:attrNameLst>
                                      </p:cBhvr>
                                      <p:tavLst>
                                        <p:tav tm="0">
                                          <p:val>
                                            <p:strVal val="0-#ppt_w/2"/>
                                          </p:val>
                                        </p:tav>
                                        <p:tav tm="100000">
                                          <p:val>
                                            <p:strVal val="#ppt_x"/>
                                          </p:val>
                                        </p:tav>
                                      </p:tavLst>
                                    </p:anim>
                                    <p:anim calcmode="lin" valueType="num">
                                      <p:cBhvr additive="base">
                                        <p:cTn id="17" dur="500" fill="hold"/>
                                        <p:tgtEl>
                                          <p:spTgt spid="28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childTnLst>
                                    <p:set>
                                      <p:cBhvr>
                                        <p:cTn id="20" dur="1" fill="hold">
                                          <p:stCondLst>
                                            <p:cond delay="0"/>
                                          </p:stCondLst>
                                        </p:cTn>
                                        <p:tgtEl>
                                          <p:spTgt spid="280"/>
                                        </p:tgtEl>
                                        <p:attrNameLst>
                                          <p:attrName>style.visibility</p:attrName>
                                        </p:attrNameLst>
                                      </p:cBhvr>
                                      <p:to>
                                        <p:strVal val="visible"/>
                                      </p:to>
                                    </p:set>
                                    <p:anim calcmode="lin" valueType="num">
                                      <p:cBhvr additive="base">
                                        <p:cTn id="21" dur="500" fill="hold"/>
                                        <p:tgtEl>
                                          <p:spTgt spid="280"/>
                                        </p:tgtEl>
                                        <p:attrNameLst>
                                          <p:attrName>ppt_x</p:attrName>
                                        </p:attrNameLst>
                                      </p:cBhvr>
                                      <p:tavLst>
                                        <p:tav tm="0">
                                          <p:val>
                                            <p:strVal val="1+#ppt_w/2"/>
                                          </p:val>
                                        </p:tav>
                                        <p:tav tm="100000">
                                          <p:val>
                                            <p:strVal val="#ppt_x"/>
                                          </p:val>
                                        </p:tav>
                                      </p:tavLst>
                                    </p:anim>
                                    <p:anim calcmode="lin" valueType="num">
                                      <p:cBhvr additive="base">
                                        <p:cTn id="22" dur="500" fill="hold"/>
                                        <p:tgtEl>
                                          <p:spTgt spid="28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83"/>
                                        </p:tgtEl>
                                        <p:attrNameLst>
                                          <p:attrName>style.visibility</p:attrName>
                                        </p:attrNameLst>
                                      </p:cBhvr>
                                      <p:to>
                                        <p:strVal val="visible"/>
                                      </p:to>
                                    </p:set>
                                    <p:anim calcmode="lin" valueType="num">
                                      <p:cBhvr additive="base">
                                        <p:cTn id="25" dur="500" fill="hold"/>
                                        <p:tgtEl>
                                          <p:spTgt spid="283"/>
                                        </p:tgtEl>
                                        <p:attrNameLst>
                                          <p:attrName>ppt_x</p:attrName>
                                        </p:attrNameLst>
                                      </p:cBhvr>
                                      <p:tavLst>
                                        <p:tav tm="0">
                                          <p:val>
                                            <p:strVal val="0-#ppt_w/2"/>
                                          </p:val>
                                        </p:tav>
                                        <p:tav tm="100000">
                                          <p:val>
                                            <p:strVal val="#ppt_x"/>
                                          </p:val>
                                        </p:tav>
                                      </p:tavLst>
                                    </p:anim>
                                    <p:anim calcmode="lin" valueType="num">
                                      <p:cBhvr additive="base">
                                        <p:cTn id="26" dur="500" fill="hold"/>
                                        <p:tgtEl>
                                          <p:spTgt spid="283"/>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2" fill="hold" grpId="0" nodeType="afterEffect">
                                  <p:stCondLst>
                                    <p:cond delay="0"/>
                                  </p:stCondLst>
                                  <p:childTnLst>
                                    <p:set>
                                      <p:cBhvr>
                                        <p:cTn id="29" dur="1" fill="hold">
                                          <p:stCondLst>
                                            <p:cond delay="0"/>
                                          </p:stCondLst>
                                        </p:cTn>
                                        <p:tgtEl>
                                          <p:spTgt spid="284"/>
                                        </p:tgtEl>
                                        <p:attrNameLst>
                                          <p:attrName>style.visibility</p:attrName>
                                        </p:attrNameLst>
                                      </p:cBhvr>
                                      <p:to>
                                        <p:strVal val="visible"/>
                                      </p:to>
                                    </p:set>
                                    <p:anim calcmode="lin" valueType="num">
                                      <p:cBhvr additive="base">
                                        <p:cTn id="30" dur="500" fill="hold"/>
                                        <p:tgtEl>
                                          <p:spTgt spid="284"/>
                                        </p:tgtEl>
                                        <p:attrNameLst>
                                          <p:attrName>ppt_x</p:attrName>
                                        </p:attrNameLst>
                                      </p:cBhvr>
                                      <p:tavLst>
                                        <p:tav tm="0">
                                          <p:val>
                                            <p:strVal val="1+#ppt_w/2"/>
                                          </p:val>
                                        </p:tav>
                                        <p:tav tm="100000">
                                          <p:val>
                                            <p:strVal val="#ppt_x"/>
                                          </p:val>
                                        </p:tav>
                                      </p:tavLst>
                                    </p:anim>
                                    <p:anim calcmode="lin" valueType="num">
                                      <p:cBhvr additive="base">
                                        <p:cTn id="31" dur="500" fill="hold"/>
                                        <p:tgtEl>
                                          <p:spTgt spid="284"/>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285"/>
                                        </p:tgtEl>
                                        <p:attrNameLst>
                                          <p:attrName>style.visibility</p:attrName>
                                        </p:attrNameLst>
                                      </p:cBhvr>
                                      <p:to>
                                        <p:strVal val="visible"/>
                                      </p:to>
                                    </p:set>
                                    <p:anim calcmode="lin" valueType="num">
                                      <p:cBhvr additive="base">
                                        <p:cTn id="34" dur="500" fill="hold"/>
                                        <p:tgtEl>
                                          <p:spTgt spid="285"/>
                                        </p:tgtEl>
                                        <p:attrNameLst>
                                          <p:attrName>ppt_x</p:attrName>
                                        </p:attrNameLst>
                                      </p:cBhvr>
                                      <p:tavLst>
                                        <p:tav tm="0">
                                          <p:val>
                                            <p:strVal val="0-#ppt_w/2"/>
                                          </p:val>
                                        </p:tav>
                                        <p:tav tm="100000">
                                          <p:val>
                                            <p:strVal val="#ppt_x"/>
                                          </p:val>
                                        </p:tav>
                                      </p:tavLst>
                                    </p:anim>
                                    <p:anim calcmode="lin" valueType="num">
                                      <p:cBhvr additive="base">
                                        <p:cTn id="35" dur="500" fill="hold"/>
                                        <p:tgtEl>
                                          <p:spTgt spid="285"/>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 presetClass="entr" presetSubtype="2" fill="hold" grpId="0" nodeType="afterEffect">
                                  <p:stCondLst>
                                    <p:cond delay="0"/>
                                  </p:stCondLst>
                                  <p:childTnLst>
                                    <p:set>
                                      <p:cBhvr>
                                        <p:cTn id="38" dur="1" fill="hold">
                                          <p:stCondLst>
                                            <p:cond delay="0"/>
                                          </p:stCondLst>
                                        </p:cTn>
                                        <p:tgtEl>
                                          <p:spTgt spid="286"/>
                                        </p:tgtEl>
                                        <p:attrNameLst>
                                          <p:attrName>style.visibility</p:attrName>
                                        </p:attrNameLst>
                                      </p:cBhvr>
                                      <p:to>
                                        <p:strVal val="visible"/>
                                      </p:to>
                                    </p:set>
                                    <p:anim calcmode="lin" valueType="num">
                                      <p:cBhvr additive="base">
                                        <p:cTn id="39" dur="500" fill="hold"/>
                                        <p:tgtEl>
                                          <p:spTgt spid="286"/>
                                        </p:tgtEl>
                                        <p:attrNameLst>
                                          <p:attrName>ppt_x</p:attrName>
                                        </p:attrNameLst>
                                      </p:cBhvr>
                                      <p:tavLst>
                                        <p:tav tm="0">
                                          <p:val>
                                            <p:strVal val="1+#ppt_w/2"/>
                                          </p:val>
                                        </p:tav>
                                        <p:tav tm="100000">
                                          <p:val>
                                            <p:strVal val="#ppt_x"/>
                                          </p:val>
                                        </p:tav>
                                      </p:tavLst>
                                    </p:anim>
                                    <p:anim calcmode="lin" valueType="num">
                                      <p:cBhvr additive="base">
                                        <p:cTn id="40" dur="500" fill="hold"/>
                                        <p:tgtEl>
                                          <p:spTgt spid="286"/>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87"/>
                                        </p:tgtEl>
                                        <p:attrNameLst>
                                          <p:attrName>style.visibility</p:attrName>
                                        </p:attrNameLst>
                                      </p:cBhvr>
                                      <p:to>
                                        <p:strVal val="visible"/>
                                      </p:to>
                                    </p:set>
                                    <p:anim calcmode="lin" valueType="num">
                                      <p:cBhvr additive="base">
                                        <p:cTn id="43" dur="500" fill="hold"/>
                                        <p:tgtEl>
                                          <p:spTgt spid="287"/>
                                        </p:tgtEl>
                                        <p:attrNameLst>
                                          <p:attrName>ppt_x</p:attrName>
                                        </p:attrNameLst>
                                      </p:cBhvr>
                                      <p:tavLst>
                                        <p:tav tm="0">
                                          <p:val>
                                            <p:strVal val="0-#ppt_w/2"/>
                                          </p:val>
                                        </p:tav>
                                        <p:tav tm="100000">
                                          <p:val>
                                            <p:strVal val="#ppt_x"/>
                                          </p:val>
                                        </p:tav>
                                      </p:tavLst>
                                    </p:anim>
                                    <p:anim calcmode="lin" valueType="num">
                                      <p:cBhvr additive="base">
                                        <p:cTn id="44" dur="500" fill="hold"/>
                                        <p:tgtEl>
                                          <p:spTgt spid="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0" grpId="0"/>
      <p:bldP spid="281" grpId="0"/>
      <p:bldP spid="282" grpId="0"/>
      <p:bldP spid="283" grpId="0"/>
      <p:bldP spid="284" grpId="0"/>
      <p:bldP spid="285" grpId="0"/>
      <p:bldP spid="286" grpId="0"/>
      <p:bldP spid="28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Rectangle 18"/>
          <p:cNvSpPr/>
          <p:nvPr/>
        </p:nvSpPr>
        <p:spPr>
          <a:xfrm rot="-120000">
            <a:off x="-114300" y="314325"/>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356" name="TextBox 1"/>
          <p:cNvSpPr txBox="1"/>
          <p:nvPr/>
        </p:nvSpPr>
        <p:spPr>
          <a:xfrm rot="-120000">
            <a:off x="1066800" y="596325"/>
            <a:ext cx="5438775" cy="584775"/>
          </a:xfrm>
          <a:prstGeom prst="rect">
            <a:avLst/>
          </a:prstGeom>
          <a:effectLst/>
        </p:spPr>
        <p:txBody>
          <a:bodyPr wrap="square" rtlCol="0" anchor="t">
            <a:spAutoFit/>
          </a:bodyPr>
          <a:lstStyle/>
          <a:p>
            <a:pPr algn="l"/>
            <a:r>
              <a:rPr lang="en-US" sz="3200" b="0" i="0" u="none" spc="0" dirty="0" smtClean="0">
                <a:solidFill>
                  <a:srgbClr val="000000"/>
                </a:solidFill>
                <a:latin typeface="Impact"/>
              </a:rPr>
              <a:t>Event Planner Insurance Needs</a:t>
            </a:r>
          </a:p>
        </p:txBody>
      </p:sp>
      <p:sp>
        <p:nvSpPr>
          <p:cNvPr id="2" name="Rectangle 1"/>
          <p:cNvSpPr/>
          <p:nvPr/>
        </p:nvSpPr>
        <p:spPr>
          <a:xfrm>
            <a:off x="646588"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General Liability</a:t>
            </a:r>
            <a:endParaRPr lang="en-US" sz="2000" dirty="0">
              <a:solidFill>
                <a:schemeClr val="tx1"/>
              </a:solidFill>
              <a:latin typeface="Impact" panose="020B0806030902050204" pitchFamily="34" charset="0"/>
            </a:endParaRPr>
          </a:p>
        </p:txBody>
      </p:sp>
      <p:sp>
        <p:nvSpPr>
          <p:cNvPr id="11" name="Rectangle 10"/>
          <p:cNvSpPr/>
          <p:nvPr/>
        </p:nvSpPr>
        <p:spPr>
          <a:xfrm>
            <a:off x="4076700"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Professional Liability</a:t>
            </a:r>
            <a:endParaRPr lang="en-US" sz="2000" dirty="0">
              <a:solidFill>
                <a:schemeClr val="tx1"/>
              </a:solidFill>
              <a:latin typeface="Impact" panose="020B0806030902050204" pitchFamily="34" charset="0"/>
            </a:endParaRPr>
          </a:p>
        </p:txBody>
      </p:sp>
      <p:sp>
        <p:nvSpPr>
          <p:cNvPr id="12" name="Rectangle 11"/>
          <p:cNvSpPr/>
          <p:nvPr/>
        </p:nvSpPr>
        <p:spPr>
          <a:xfrm>
            <a:off x="646588"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Workers </a:t>
            </a:r>
            <a:br>
              <a:rPr lang="en-US" sz="2000" dirty="0" smtClean="0">
                <a:solidFill>
                  <a:schemeClr val="tx1"/>
                </a:solidFill>
                <a:latin typeface="Impact" panose="020B0806030902050204" pitchFamily="34" charset="0"/>
              </a:rPr>
            </a:br>
            <a:r>
              <a:rPr lang="en-US" sz="2000" dirty="0" smtClean="0">
                <a:solidFill>
                  <a:schemeClr val="tx1"/>
                </a:solidFill>
                <a:latin typeface="Impact" panose="020B0806030902050204" pitchFamily="34" charset="0"/>
              </a:rPr>
              <a:t>Compensation</a:t>
            </a:r>
            <a:endParaRPr lang="en-US" sz="2000" dirty="0">
              <a:solidFill>
                <a:schemeClr val="tx1"/>
              </a:solidFill>
              <a:latin typeface="Impact" panose="020B0806030902050204" pitchFamily="34" charset="0"/>
            </a:endParaRPr>
          </a:p>
        </p:txBody>
      </p:sp>
      <p:sp>
        <p:nvSpPr>
          <p:cNvPr id="13" name="Rectangle 12"/>
          <p:cNvSpPr/>
          <p:nvPr/>
        </p:nvSpPr>
        <p:spPr>
          <a:xfrm>
            <a:off x="4076700"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Property &amp; Inland </a:t>
            </a:r>
            <a:br>
              <a:rPr lang="en-US" sz="2000" dirty="0" smtClean="0">
                <a:solidFill>
                  <a:schemeClr val="tx1"/>
                </a:solidFill>
                <a:latin typeface="Impact" panose="020B0806030902050204" pitchFamily="34" charset="0"/>
              </a:rPr>
            </a:br>
            <a:r>
              <a:rPr lang="en-US" sz="2000" dirty="0" smtClean="0">
                <a:solidFill>
                  <a:schemeClr val="tx1"/>
                </a:solidFill>
                <a:latin typeface="Impact" panose="020B0806030902050204" pitchFamily="34" charset="0"/>
              </a:rPr>
              <a:t>Marine Coverage</a:t>
            </a:r>
            <a:endParaRPr lang="en-US" sz="2000" dirty="0">
              <a:solidFill>
                <a:schemeClr val="tx1"/>
              </a:solidFill>
              <a:latin typeface="Impact" panose="020B0806030902050204" pitchFamily="34" charset="0"/>
            </a:endParaRPr>
          </a:p>
        </p:txBody>
      </p:sp>
      <p:sp>
        <p:nvSpPr>
          <p:cNvPr id="14" name="Rectangle 13"/>
          <p:cNvSpPr/>
          <p:nvPr/>
        </p:nvSpPr>
        <p:spPr>
          <a:xfrm>
            <a:off x="646588"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Commercial  Auto</a:t>
            </a:r>
            <a:endParaRPr lang="en-US" sz="2000" dirty="0">
              <a:solidFill>
                <a:schemeClr val="tx1"/>
              </a:solidFill>
              <a:latin typeface="Impact" panose="020B0806030902050204" pitchFamily="34" charset="0"/>
            </a:endParaRPr>
          </a:p>
        </p:txBody>
      </p:sp>
      <p:sp>
        <p:nvSpPr>
          <p:cNvPr id="15" name="Rectangle 14"/>
          <p:cNvSpPr/>
          <p:nvPr/>
        </p:nvSpPr>
        <p:spPr>
          <a:xfrm>
            <a:off x="4076700"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EPLI Coverage</a:t>
            </a:r>
            <a:endParaRPr lang="en-US" sz="2000" dirty="0">
              <a:solidFill>
                <a:schemeClr val="tx1"/>
              </a:solidFill>
              <a:latin typeface="Impact" panose="020B0806030902050204" pitchFamily="34" charset="0"/>
            </a:endParaRPr>
          </a:p>
        </p:txBody>
      </p:sp>
      <p:cxnSp>
        <p:nvCxnSpPr>
          <p:cNvPr id="4" name="Straight Connector 3"/>
          <p:cNvCxnSpPr/>
          <p:nvPr/>
        </p:nvCxnSpPr>
        <p:spPr>
          <a:xfrm>
            <a:off x="990600" y="2409296"/>
            <a:ext cx="2142148" cy="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4343400" y="2409296"/>
            <a:ext cx="24384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894238" y="3390900"/>
            <a:ext cx="2438400" cy="0"/>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914400" y="3695700"/>
            <a:ext cx="2438400" cy="0"/>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4304188" y="3390900"/>
            <a:ext cx="2438400"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4324350" y="3695700"/>
            <a:ext cx="2438400" cy="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914400" y="4697789"/>
            <a:ext cx="24384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17856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180000">
            <a:off x="-609598" y="852139"/>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0000">
            <a:off x="-334839" y="2122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588" name="Rounded Rectangle 12"/>
          <p:cNvSpPr/>
          <p:nvPr/>
        </p:nvSpPr>
        <p:spPr>
          <a:xfrm rot="180000">
            <a:off x="631645" y="1466850"/>
            <a:ext cx="6124575" cy="3914775"/>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589" name="TextBox 6"/>
          <p:cNvSpPr txBox="1"/>
          <p:nvPr/>
        </p:nvSpPr>
        <p:spPr>
          <a:xfrm rot="180000">
            <a:off x="774520" y="581025"/>
            <a:ext cx="5972175" cy="561975"/>
          </a:xfrm>
          <a:prstGeom prst="rect">
            <a:avLst/>
          </a:prstGeom>
          <a:effectLst/>
        </p:spPr>
        <p:txBody>
          <a:bodyPr wrap="square" rtlCol="0" anchor="t">
            <a:spAutoFit/>
          </a:bodyPr>
          <a:lstStyle/>
          <a:p>
            <a:pPr algn="ctr"/>
            <a:r>
              <a:rPr lang="en-US" sz="3975" b="0" i="0" u="none" spc="0" dirty="0" smtClean="0">
                <a:solidFill>
                  <a:srgbClr val="204E7E"/>
                </a:solidFill>
                <a:latin typeface="Impact"/>
              </a:rPr>
              <a:t>EPLI Coverage</a:t>
            </a:r>
          </a:p>
        </p:txBody>
      </p:sp>
      <p:sp>
        <p:nvSpPr>
          <p:cNvPr id="590" name="TextBox 8"/>
          <p:cNvSpPr txBox="1"/>
          <p:nvPr/>
        </p:nvSpPr>
        <p:spPr>
          <a:xfrm rot="180000">
            <a:off x="898345" y="1700794"/>
            <a:ext cx="5448300" cy="5659242"/>
          </a:xfrm>
          <a:prstGeom prst="rect">
            <a:avLst/>
          </a:prstGeom>
          <a:effectLst/>
        </p:spPr>
        <p:txBody>
          <a:bodyPr wrap="square" rtlCol="0" anchor="t">
            <a:spAutoFit/>
          </a:bodyPr>
          <a:lstStyle/>
          <a:p>
            <a:pPr marL="342900" indent="-342900" algn="l">
              <a:buFont typeface="Arial" panose="020B0604020202020204" pitchFamily="34" charset="0"/>
              <a:buChar char="•"/>
            </a:pPr>
            <a:r>
              <a:rPr lang="en-US" sz="2000" b="0" i="0" u="none" spc="0" dirty="0" smtClean="0">
                <a:solidFill>
                  <a:srgbClr val="000000"/>
                </a:solidFill>
                <a:latin typeface="Nina Compressed"/>
              </a:rPr>
              <a:t>Employment Practices Liability Insurance</a:t>
            </a:r>
            <a:br>
              <a:rPr lang="en-US" sz="2000" b="0" i="0" u="none" spc="0" dirty="0" smtClean="0">
                <a:solidFill>
                  <a:srgbClr val="000000"/>
                </a:solidFill>
                <a:latin typeface="Nina Compressed"/>
              </a:rPr>
            </a:b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r>
              <a:rPr lang="en-US" sz="2000" b="0" i="0" u="none" spc="0" dirty="0" smtClean="0">
                <a:solidFill>
                  <a:srgbClr val="000000"/>
                </a:solidFill>
                <a:latin typeface="Nina Compressed"/>
              </a:rPr>
              <a:t>EPLI covers businesses against claims by workers that their legal rights as employees of the company have been violated.</a:t>
            </a:r>
            <a:br>
              <a:rPr lang="en-US" sz="2000" b="0" i="0" u="none" spc="0" dirty="0" smtClean="0">
                <a:solidFill>
                  <a:srgbClr val="000000"/>
                </a:solidFill>
                <a:latin typeface="Nina Compressed"/>
              </a:rPr>
            </a:br>
            <a:r>
              <a:rPr lang="en-US" sz="2000" b="0" i="0" u="none" spc="0" dirty="0" smtClean="0">
                <a:solidFill>
                  <a:srgbClr val="000000"/>
                </a:solidFill>
                <a:latin typeface="Nina Compressed"/>
              </a:rPr>
              <a:t> </a:t>
            </a:r>
          </a:p>
          <a:p>
            <a:pPr marL="342900" indent="-342900" algn="l">
              <a:buFont typeface="Arial" panose="020B0604020202020204" pitchFamily="34" charset="0"/>
              <a:buChar char="•"/>
            </a:pPr>
            <a:r>
              <a:rPr lang="en-US" sz="2000" b="0" i="0" u="none" spc="0" dirty="0" smtClean="0">
                <a:solidFill>
                  <a:srgbClr val="000000"/>
                </a:solidFill>
                <a:latin typeface="Nina Compressed"/>
              </a:rPr>
              <a:t>The number of lawsuits filed by employees against their employers has been rising. While most suits are filed against large corporations, no company is immune to such lawsuits. </a:t>
            </a: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89"/>
                                        </p:tgtEl>
                                        <p:attrNameLst>
                                          <p:attrName>style.visibility</p:attrName>
                                        </p:attrNameLst>
                                      </p:cBhvr>
                                      <p:to>
                                        <p:strVal val="visible"/>
                                      </p:to>
                                    </p:set>
                                    <p:anim calcmode="lin" valueType="num">
                                      <p:cBhvr additive="base">
                                        <p:cTn id="7" dur="500" fill="hold"/>
                                        <p:tgtEl>
                                          <p:spTgt spid="589"/>
                                        </p:tgtEl>
                                        <p:attrNameLst>
                                          <p:attrName>ppt_x</p:attrName>
                                        </p:attrNameLst>
                                      </p:cBhvr>
                                      <p:tavLst>
                                        <p:tav tm="0">
                                          <p:val>
                                            <p:strVal val="#ppt_x"/>
                                          </p:val>
                                        </p:tav>
                                        <p:tav tm="100000">
                                          <p:val>
                                            <p:strVal val="#ppt_x"/>
                                          </p:val>
                                        </p:tav>
                                      </p:tavLst>
                                    </p:anim>
                                    <p:anim calcmode="lin" valueType="num">
                                      <p:cBhvr additive="base">
                                        <p:cTn id="8" dur="500" fill="hold"/>
                                        <p:tgtEl>
                                          <p:spTgt spid="58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590">
                                            <p:txEl>
                                              <p:pRg st="0" end="0"/>
                                            </p:txEl>
                                          </p:spTgt>
                                        </p:tgtEl>
                                        <p:attrNameLst>
                                          <p:attrName>style.visibility</p:attrName>
                                        </p:attrNameLst>
                                      </p:cBhvr>
                                      <p:to>
                                        <p:strVal val="visible"/>
                                      </p:to>
                                    </p:set>
                                    <p:anim calcmode="lin" valueType="num">
                                      <p:cBhvr additive="base">
                                        <p:cTn id="12" dur="500" fill="hold"/>
                                        <p:tgtEl>
                                          <p:spTgt spid="59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90">
                                            <p:txEl>
                                              <p:pRg st="0" end="0"/>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90">
                                            <p:txEl>
                                              <p:pRg st="1" end="1"/>
                                            </p:txEl>
                                          </p:spTgt>
                                        </p:tgtEl>
                                        <p:attrNameLst>
                                          <p:attrName>style.visibility</p:attrName>
                                        </p:attrNameLst>
                                      </p:cBhvr>
                                      <p:to>
                                        <p:strVal val="visible"/>
                                      </p:to>
                                    </p:set>
                                    <p:anim calcmode="lin" valueType="num">
                                      <p:cBhvr additive="base">
                                        <p:cTn id="17" dur="500" fill="hold"/>
                                        <p:tgtEl>
                                          <p:spTgt spid="59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90">
                                            <p:txEl>
                                              <p:pRg st="1" end="1"/>
                                            </p:txEl>
                                          </p:spTgt>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590">
                                            <p:txEl>
                                              <p:pRg st="2" end="2"/>
                                            </p:txEl>
                                          </p:spTgt>
                                        </p:tgtEl>
                                        <p:attrNameLst>
                                          <p:attrName>style.visibility</p:attrName>
                                        </p:attrNameLst>
                                      </p:cBhvr>
                                      <p:to>
                                        <p:strVal val="visible"/>
                                      </p:to>
                                    </p:set>
                                    <p:anim calcmode="lin" valueType="num">
                                      <p:cBhvr additive="base">
                                        <p:cTn id="22" dur="500" fill="hold"/>
                                        <p:tgtEl>
                                          <p:spTgt spid="590">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90">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590"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pic>
        <p:nvPicPr>
          <p:cNvPr id="592" name="harassment"/>
          <p:cNvPicPr>
            <a:picLocks noChangeAspect="1"/>
          </p:cNvPicPr>
          <p:nvPr/>
        </p:nvPicPr>
        <p:blipFill>
          <a:blip r:embed="rId2"/>
          <a:srcRect t="386" r="731" b="16866"/>
          <a:stretch>
            <a:fillRect/>
          </a:stretch>
        </p:blipFill>
        <p:spPr>
          <a:xfrm>
            <a:off x="400050" y="1133475"/>
            <a:ext cx="3638550" cy="2314575"/>
          </a:xfrm>
          <a:prstGeom prst="rect">
            <a:avLst/>
          </a:prstGeom>
          <a:effectLst/>
        </p:spPr>
      </p:pic>
      <p:pic>
        <p:nvPicPr>
          <p:cNvPr id="593" name="touching"/>
          <p:cNvPicPr>
            <a:picLocks noChangeAspect="1"/>
          </p:cNvPicPr>
          <p:nvPr/>
        </p:nvPicPr>
        <p:blipFill>
          <a:blip r:embed="rId3"/>
          <a:srcRect t="1216" r="458" b="9401"/>
          <a:stretch>
            <a:fillRect/>
          </a:stretch>
        </p:blipFill>
        <p:spPr>
          <a:xfrm>
            <a:off x="4248150" y="1019175"/>
            <a:ext cx="2486025" cy="2895600"/>
          </a:xfrm>
          <a:prstGeom prst="rect">
            <a:avLst/>
          </a:prstGeom>
          <a:effectLst/>
        </p:spPr>
      </p:pic>
      <p:pic>
        <p:nvPicPr>
          <p:cNvPr id="594" name="notgut"/>
          <p:cNvPicPr>
            <a:picLocks noChangeAspect="1"/>
          </p:cNvPicPr>
          <p:nvPr/>
        </p:nvPicPr>
        <p:blipFill>
          <a:blip r:embed="rId4"/>
          <a:srcRect r="27"/>
          <a:stretch>
            <a:fillRect/>
          </a:stretch>
        </p:blipFill>
        <p:spPr>
          <a:xfrm>
            <a:off x="1038225" y="3067050"/>
            <a:ext cx="3524250" cy="2362200"/>
          </a:xfrm>
          <a:prstGeom prst="rect">
            <a:avLst/>
          </a:prstGeom>
          <a:effectLst/>
        </p:spPr>
      </p:pic>
      <p:sp>
        <p:nvSpPr>
          <p:cNvPr id="595" name="TextBox 5"/>
          <p:cNvSpPr txBox="1"/>
          <p:nvPr/>
        </p:nvSpPr>
        <p:spPr>
          <a:xfrm>
            <a:off x="800100" y="361950"/>
            <a:ext cx="3419475" cy="257175"/>
          </a:xfrm>
          <a:prstGeom prst="rect">
            <a:avLst/>
          </a:prstGeom>
          <a:effectLst/>
        </p:spPr>
        <p:txBody>
          <a:bodyPr wrap="square" rtlCol="0" anchor="t">
            <a:spAutoFit/>
          </a:bodyPr>
          <a:lstStyle/>
          <a:p>
            <a:pPr algn="l"/>
            <a:r>
              <a:rPr lang="en-US" sz="1650" b="0" i="0" u="none" spc="0" dirty="0" smtClean="0">
                <a:solidFill>
                  <a:srgbClr val="000000"/>
                </a:solidFill>
                <a:latin typeface="Impact"/>
              </a:rPr>
              <a:t>Example of Harassment</a:t>
            </a:r>
          </a:p>
        </p:txBody>
      </p:sp>
      <p:sp>
        <p:nvSpPr>
          <p:cNvPr id="596" name="TextBox 6"/>
          <p:cNvSpPr txBox="1"/>
          <p:nvPr/>
        </p:nvSpPr>
        <p:spPr>
          <a:xfrm>
            <a:off x="4000500" y="228600"/>
            <a:ext cx="3848100" cy="257175"/>
          </a:xfrm>
          <a:prstGeom prst="rect">
            <a:avLst/>
          </a:prstGeom>
          <a:effectLst/>
        </p:spPr>
        <p:txBody>
          <a:bodyPr wrap="square" rtlCol="0" anchor="t">
            <a:spAutoFit/>
          </a:bodyPr>
          <a:lstStyle/>
          <a:p>
            <a:pPr algn="l"/>
            <a:r>
              <a:rPr lang="en-US" sz="1650" b="0" i="0" u="none" spc="0" dirty="0" smtClean="0">
                <a:solidFill>
                  <a:srgbClr val="000000"/>
                </a:solidFill>
                <a:latin typeface="Impact"/>
              </a:rPr>
              <a:t>Touching can be turned around</a:t>
            </a:r>
          </a:p>
        </p:txBody>
      </p:sp>
      <p:sp>
        <p:nvSpPr>
          <p:cNvPr id="597" name="TextBox 7"/>
          <p:cNvSpPr txBox="1"/>
          <p:nvPr/>
        </p:nvSpPr>
        <p:spPr>
          <a:xfrm>
            <a:off x="4762500" y="4314825"/>
            <a:ext cx="2400300" cy="590550"/>
          </a:xfrm>
          <a:prstGeom prst="rect">
            <a:avLst/>
          </a:prstGeom>
          <a:effectLst/>
        </p:spPr>
        <p:txBody>
          <a:bodyPr wrap="square" rtlCol="0" anchor="t">
            <a:spAutoFit/>
          </a:bodyPr>
          <a:lstStyle/>
          <a:p>
            <a:pPr algn="l"/>
            <a:r>
              <a:rPr lang="en-US" sz="2025" b="0" i="0" u="none" spc="0" dirty="0" smtClean="0">
                <a:solidFill>
                  <a:srgbClr val="000000"/>
                </a:solidFill>
                <a:latin typeface="Impact"/>
              </a:rPr>
              <a:t>It's not always 
the guy doing it</a:t>
            </a:r>
          </a:p>
        </p:txBody>
      </p:sp>
      <p:cxnSp>
        <p:nvCxnSpPr>
          <p:cNvPr id="3" name="Straight Arrow Connector 2"/>
          <p:cNvCxnSpPr/>
          <p:nvPr/>
        </p:nvCxnSpPr>
        <p:spPr>
          <a:xfrm>
            <a:off x="1905000" y="733425"/>
            <a:ext cx="0" cy="2952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 name="Straight Arrow Connector 4"/>
          <p:cNvCxnSpPr/>
          <p:nvPr/>
        </p:nvCxnSpPr>
        <p:spPr>
          <a:xfrm>
            <a:off x="5334000" y="619125"/>
            <a:ext cx="0" cy="2619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flipH="1">
            <a:off x="4762500" y="5219700"/>
            <a:ext cx="17145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92"/>
                                        </p:tgtEl>
                                        <p:attrNameLst>
                                          <p:attrName>style.visibility</p:attrName>
                                        </p:attrNameLst>
                                      </p:cBhvr>
                                      <p:to>
                                        <p:strVal val="visible"/>
                                      </p:to>
                                    </p:set>
                                    <p:anim calcmode="lin" valueType="num">
                                      <p:cBhvr>
                                        <p:cTn id="11" dur="500" fill="hold"/>
                                        <p:tgtEl>
                                          <p:spTgt spid="592"/>
                                        </p:tgtEl>
                                        <p:attrNameLst>
                                          <p:attrName>ppt_w</p:attrName>
                                        </p:attrNameLst>
                                      </p:cBhvr>
                                      <p:tavLst>
                                        <p:tav tm="0">
                                          <p:val>
                                            <p:fltVal val="0"/>
                                          </p:val>
                                        </p:tav>
                                        <p:tav tm="100000">
                                          <p:val>
                                            <p:strVal val="#ppt_w"/>
                                          </p:val>
                                        </p:tav>
                                      </p:tavLst>
                                    </p:anim>
                                    <p:anim calcmode="lin" valueType="num">
                                      <p:cBhvr>
                                        <p:cTn id="12" dur="500" fill="hold"/>
                                        <p:tgtEl>
                                          <p:spTgt spid="592"/>
                                        </p:tgtEl>
                                        <p:attrNameLst>
                                          <p:attrName>ppt_h</p:attrName>
                                        </p:attrNameLst>
                                      </p:cBhvr>
                                      <p:tavLst>
                                        <p:tav tm="0">
                                          <p:val>
                                            <p:fltVal val="0"/>
                                          </p:val>
                                        </p:tav>
                                        <p:tav tm="100000">
                                          <p:val>
                                            <p:strVal val="#ppt_h"/>
                                          </p:val>
                                        </p:tav>
                                      </p:tavLst>
                                    </p:anim>
                                    <p:animEffect transition="in" filter="fade">
                                      <p:cBhvr>
                                        <p:cTn id="13" dur="500"/>
                                        <p:tgtEl>
                                          <p:spTgt spid="59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96"/>
                                        </p:tgtEl>
                                        <p:attrNameLst>
                                          <p:attrName>style.visibility</p:attrName>
                                        </p:attrNameLst>
                                      </p:cBhvr>
                                      <p:to>
                                        <p:strVal val="visible"/>
                                      </p:to>
                                    </p:set>
                                    <p:animEffect transition="in" filter="fade">
                                      <p:cBhvr>
                                        <p:cTn id="17" dur="500"/>
                                        <p:tgtEl>
                                          <p:spTgt spid="596"/>
                                        </p:tgtEl>
                                      </p:cBhvr>
                                    </p:animEffect>
                                  </p:childTnLst>
                                </p:cTn>
                              </p:par>
                              <p:par>
                                <p:cTn id="18" presetID="22" presetClass="entr" presetSubtype="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593"/>
                                        </p:tgtEl>
                                        <p:attrNameLst>
                                          <p:attrName>style.visibility</p:attrName>
                                        </p:attrNameLst>
                                      </p:cBhvr>
                                      <p:to>
                                        <p:strVal val="visible"/>
                                      </p:to>
                                    </p:set>
                                    <p:anim calcmode="lin" valueType="num">
                                      <p:cBhvr>
                                        <p:cTn id="24" dur="500" fill="hold"/>
                                        <p:tgtEl>
                                          <p:spTgt spid="593"/>
                                        </p:tgtEl>
                                        <p:attrNameLst>
                                          <p:attrName>ppt_w</p:attrName>
                                        </p:attrNameLst>
                                      </p:cBhvr>
                                      <p:tavLst>
                                        <p:tav tm="0">
                                          <p:val>
                                            <p:fltVal val="0"/>
                                          </p:val>
                                        </p:tav>
                                        <p:tav tm="100000">
                                          <p:val>
                                            <p:strVal val="#ppt_w"/>
                                          </p:val>
                                        </p:tav>
                                      </p:tavLst>
                                    </p:anim>
                                    <p:anim calcmode="lin" valueType="num">
                                      <p:cBhvr>
                                        <p:cTn id="25" dur="500" fill="hold"/>
                                        <p:tgtEl>
                                          <p:spTgt spid="593"/>
                                        </p:tgtEl>
                                        <p:attrNameLst>
                                          <p:attrName>ppt_h</p:attrName>
                                        </p:attrNameLst>
                                      </p:cBhvr>
                                      <p:tavLst>
                                        <p:tav tm="0">
                                          <p:val>
                                            <p:fltVal val="0"/>
                                          </p:val>
                                        </p:tav>
                                        <p:tav tm="100000">
                                          <p:val>
                                            <p:strVal val="#ppt_h"/>
                                          </p:val>
                                        </p:tav>
                                      </p:tavLst>
                                    </p:anim>
                                    <p:animEffect transition="in" filter="fade">
                                      <p:cBhvr>
                                        <p:cTn id="26" dur="500"/>
                                        <p:tgtEl>
                                          <p:spTgt spid="593"/>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597"/>
                                        </p:tgtEl>
                                        <p:attrNameLst>
                                          <p:attrName>style.visibility</p:attrName>
                                        </p:attrNameLst>
                                      </p:cBhvr>
                                      <p:to>
                                        <p:strVal val="visible"/>
                                      </p:to>
                                    </p:set>
                                    <p:animEffect transition="in" filter="fade">
                                      <p:cBhvr>
                                        <p:cTn id="30" dur="500"/>
                                        <p:tgtEl>
                                          <p:spTgt spid="597"/>
                                        </p:tgtEl>
                                      </p:cBhvr>
                                    </p:animEffect>
                                  </p:childTnLst>
                                </p:cTn>
                              </p:par>
                              <p:par>
                                <p:cTn id="31" presetID="22" presetClass="entr" presetSubtype="2"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594"/>
                                        </p:tgtEl>
                                        <p:attrNameLst>
                                          <p:attrName>style.visibility</p:attrName>
                                        </p:attrNameLst>
                                      </p:cBhvr>
                                      <p:to>
                                        <p:strVal val="visible"/>
                                      </p:to>
                                    </p:set>
                                    <p:anim calcmode="lin" valueType="num">
                                      <p:cBhvr>
                                        <p:cTn id="37" dur="500" fill="hold"/>
                                        <p:tgtEl>
                                          <p:spTgt spid="594"/>
                                        </p:tgtEl>
                                        <p:attrNameLst>
                                          <p:attrName>ppt_w</p:attrName>
                                        </p:attrNameLst>
                                      </p:cBhvr>
                                      <p:tavLst>
                                        <p:tav tm="0">
                                          <p:val>
                                            <p:fltVal val="0"/>
                                          </p:val>
                                        </p:tav>
                                        <p:tav tm="100000">
                                          <p:val>
                                            <p:strVal val="#ppt_w"/>
                                          </p:val>
                                        </p:tav>
                                      </p:tavLst>
                                    </p:anim>
                                    <p:anim calcmode="lin" valueType="num">
                                      <p:cBhvr>
                                        <p:cTn id="38" dur="500" fill="hold"/>
                                        <p:tgtEl>
                                          <p:spTgt spid="594"/>
                                        </p:tgtEl>
                                        <p:attrNameLst>
                                          <p:attrName>ppt_h</p:attrName>
                                        </p:attrNameLst>
                                      </p:cBhvr>
                                      <p:tavLst>
                                        <p:tav tm="0">
                                          <p:val>
                                            <p:fltVal val="0"/>
                                          </p:val>
                                        </p:tav>
                                        <p:tav tm="100000">
                                          <p:val>
                                            <p:strVal val="#ppt_h"/>
                                          </p:val>
                                        </p:tav>
                                      </p:tavLst>
                                    </p:anim>
                                    <p:animEffect transition="in" filter="fade">
                                      <p:cBhvr>
                                        <p:cTn id="39" dur="500"/>
                                        <p:tgtEl>
                                          <p:spTgt spid="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 grpId="0"/>
      <p:bldP spid="59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7848600" cy="58293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8"/>
          <p:cNvSpPr txBox="1"/>
          <p:nvPr/>
        </p:nvSpPr>
        <p:spPr>
          <a:xfrm>
            <a:off x="533400" y="266700"/>
            <a:ext cx="4748212" cy="1015663"/>
          </a:xfrm>
          <a:prstGeom prst="rect">
            <a:avLst/>
          </a:prstGeom>
          <a:effectLst/>
        </p:spPr>
        <p:txBody>
          <a:bodyPr wrap="square" rtlCol="0" anchor="t">
            <a:spAutoFit/>
          </a:bodyPr>
          <a:lstStyle/>
          <a:p>
            <a:pPr algn="l"/>
            <a:r>
              <a:rPr lang="en-US" sz="6000" b="0" i="0" u="none" spc="0" dirty="0" smtClean="0">
                <a:solidFill>
                  <a:srgbClr val="000000"/>
                </a:solidFill>
                <a:latin typeface="Impact"/>
              </a:rPr>
              <a:t>You're Fired!!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47" y="1352566"/>
            <a:ext cx="7888547" cy="4476734"/>
          </a:xfrm>
          <a:prstGeom prst="rect">
            <a:avLst/>
          </a:prstGeom>
        </p:spPr>
      </p:pic>
    </p:spTree>
    <p:extLst>
      <p:ext uri="{BB962C8B-B14F-4D97-AF65-F5344CB8AC3E}">
        <p14:creationId xmlns:p14="http://schemas.microsoft.com/office/powerpoint/2010/main" val="4216371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 calcmode="lin" valueType="num">
                                      <p:cBhvr>
                                        <p:cTn id="12" dur="1000" fill="hold"/>
                                        <p:tgtEl>
                                          <p:spTgt spid="4"/>
                                        </p:tgtEl>
                                        <p:attrNameLst>
                                          <p:attrName>style.rotation</p:attrName>
                                        </p:attrNameLst>
                                      </p:cBhvr>
                                      <p:tavLst>
                                        <p:tav tm="0">
                                          <p:val>
                                            <p:fltVal val="90"/>
                                          </p:val>
                                        </p:tav>
                                        <p:tav tm="100000">
                                          <p:val>
                                            <p:fltVal val="0"/>
                                          </p:val>
                                        </p:tav>
                                      </p:tavLst>
                                    </p:anim>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15" name="Rectangle 14"/>
          <p:cNvSpPr/>
          <p:nvPr/>
        </p:nvSpPr>
        <p:spPr>
          <a:xfrm rot="-120000">
            <a:off x="-366536" y="103701"/>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16" name="Rectangle 15"/>
          <p:cNvSpPr/>
          <p:nvPr/>
        </p:nvSpPr>
        <p:spPr>
          <a:xfrm rot="-120000">
            <a:off x="-428545" y="272304"/>
            <a:ext cx="8763000" cy="1188720"/>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10" name="TextBox 6"/>
          <p:cNvSpPr txBox="1"/>
          <p:nvPr/>
        </p:nvSpPr>
        <p:spPr>
          <a:xfrm rot="-120000">
            <a:off x="857250" y="501957"/>
            <a:ext cx="5876925" cy="640080"/>
          </a:xfrm>
          <a:prstGeom prst="rect">
            <a:avLst/>
          </a:prstGeom>
          <a:effectLst/>
        </p:spPr>
        <p:txBody>
          <a:bodyPr wrap="square" rtlCol="0" anchor="t">
            <a:spAutoFit/>
          </a:bodyPr>
          <a:lstStyle/>
          <a:p>
            <a:pPr algn="ctr"/>
            <a:r>
              <a:rPr lang="en-US" sz="4650" b="0" i="0" u="none" spc="0" dirty="0" smtClean="0">
                <a:solidFill>
                  <a:srgbClr val="204E7E"/>
                </a:solidFill>
                <a:latin typeface="Impact"/>
              </a:rPr>
              <a:t>EPLI Coverage</a:t>
            </a:r>
          </a:p>
        </p:txBody>
      </p:sp>
      <p:sp>
        <p:nvSpPr>
          <p:cNvPr id="611" name="TextBox 7"/>
          <p:cNvSpPr txBox="1"/>
          <p:nvPr/>
        </p:nvSpPr>
        <p:spPr>
          <a:xfrm>
            <a:off x="2634543" y="2171700"/>
            <a:ext cx="2209800" cy="707886"/>
          </a:xfrm>
          <a:prstGeom prst="rect">
            <a:avLst/>
          </a:prstGeom>
          <a:effectLst/>
        </p:spPr>
        <p:txBody>
          <a:bodyPr wrap="square" rtlCol="0" anchor="t">
            <a:spAutoFit/>
          </a:bodyPr>
          <a:lstStyle/>
          <a:p>
            <a:pPr algn="ctr"/>
            <a:r>
              <a:rPr lang="en-US" sz="2000" b="0" i="0" u="none" spc="0" dirty="0" smtClean="0">
                <a:solidFill>
                  <a:srgbClr val="000000"/>
                </a:solidFill>
                <a:latin typeface="Adobe Gothic Std B" pitchFamily="34" charset="-128"/>
                <a:ea typeface="Adobe Gothic Std B" pitchFamily="34" charset="-128"/>
              </a:rPr>
              <a:t>TYPES OF</a:t>
            </a:r>
            <a:br>
              <a:rPr lang="en-US" sz="2000" b="0" i="0" u="none" spc="0" dirty="0" smtClean="0">
                <a:solidFill>
                  <a:srgbClr val="000000"/>
                </a:solidFill>
                <a:latin typeface="Adobe Gothic Std B" pitchFamily="34" charset="-128"/>
                <a:ea typeface="Adobe Gothic Std B" pitchFamily="34" charset="-128"/>
              </a:rPr>
            </a:br>
            <a:r>
              <a:rPr lang="en-US" sz="2000" b="0" i="0" u="none" spc="0" dirty="0" smtClean="0">
                <a:solidFill>
                  <a:srgbClr val="000000"/>
                </a:solidFill>
                <a:latin typeface="Adobe Gothic Std B" pitchFamily="34" charset="-128"/>
                <a:ea typeface="Adobe Gothic Std B" pitchFamily="34" charset="-128"/>
              </a:rPr>
              <a:t>EPLI CLAIMS</a:t>
            </a:r>
          </a:p>
        </p:txBody>
      </p:sp>
      <p:grpSp>
        <p:nvGrpSpPr>
          <p:cNvPr id="4" name="Group 3"/>
          <p:cNvGrpSpPr/>
          <p:nvPr/>
        </p:nvGrpSpPr>
        <p:grpSpPr>
          <a:xfrm>
            <a:off x="304800" y="1943100"/>
            <a:ext cx="1524000" cy="1524000"/>
            <a:chOff x="304800" y="1943100"/>
            <a:chExt cx="1524000" cy="1524000"/>
          </a:xfrm>
        </p:grpSpPr>
        <p:sp>
          <p:nvSpPr>
            <p:cNvPr id="2" name="Oval 1"/>
            <p:cNvSpPr/>
            <p:nvPr/>
          </p:nvSpPr>
          <p:spPr>
            <a:xfrm>
              <a:off x="304800" y="1943100"/>
              <a:ext cx="1524000" cy="152400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42900" y="2366546"/>
              <a:ext cx="1447800" cy="677108"/>
            </a:xfrm>
            <a:prstGeom prst="rect">
              <a:avLst/>
            </a:prstGeom>
            <a:noFill/>
          </p:spPr>
          <p:txBody>
            <a:bodyPr wrap="square" rtlCol="0">
              <a:spAutoFit/>
            </a:bodyPr>
            <a:lstStyle/>
            <a:p>
              <a:pPr algn="ctr"/>
              <a:r>
                <a:rPr lang="en-US" sz="1900" dirty="0" smtClean="0">
                  <a:solidFill>
                    <a:schemeClr val="bg1"/>
                  </a:solidFill>
                  <a:latin typeface="Impact" panose="020B0806030902050204" pitchFamily="34" charset="0"/>
                </a:rPr>
                <a:t>Wrongful</a:t>
              </a:r>
              <a:br>
                <a:rPr lang="en-US" sz="1900" dirty="0" smtClean="0">
                  <a:solidFill>
                    <a:schemeClr val="bg1"/>
                  </a:solidFill>
                  <a:latin typeface="Impact" panose="020B0806030902050204" pitchFamily="34" charset="0"/>
                </a:rPr>
              </a:br>
              <a:r>
                <a:rPr lang="en-US" sz="1900" dirty="0" smtClean="0">
                  <a:solidFill>
                    <a:schemeClr val="bg1"/>
                  </a:solidFill>
                  <a:latin typeface="Impact" panose="020B0806030902050204" pitchFamily="34" charset="0"/>
                </a:rPr>
                <a:t>Termination</a:t>
              </a:r>
              <a:endParaRPr lang="en-US" sz="1900" dirty="0">
                <a:solidFill>
                  <a:schemeClr val="bg1"/>
                </a:solidFill>
                <a:latin typeface="Impact" panose="020B0806030902050204" pitchFamily="34" charset="0"/>
              </a:endParaRPr>
            </a:p>
          </p:txBody>
        </p:sp>
      </p:grpSp>
      <p:grpSp>
        <p:nvGrpSpPr>
          <p:cNvPr id="5" name="Group 4"/>
          <p:cNvGrpSpPr/>
          <p:nvPr/>
        </p:nvGrpSpPr>
        <p:grpSpPr>
          <a:xfrm>
            <a:off x="1219200" y="3501288"/>
            <a:ext cx="1562100" cy="1524000"/>
            <a:chOff x="1219200" y="3501288"/>
            <a:chExt cx="1562100" cy="1524000"/>
          </a:xfrm>
        </p:grpSpPr>
        <p:sp>
          <p:nvSpPr>
            <p:cNvPr id="18" name="Oval 17"/>
            <p:cNvSpPr/>
            <p:nvPr/>
          </p:nvSpPr>
          <p:spPr>
            <a:xfrm>
              <a:off x="1219200" y="3501288"/>
              <a:ext cx="1524000" cy="152400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219200" y="4076700"/>
              <a:ext cx="1562100" cy="353943"/>
            </a:xfrm>
            <a:prstGeom prst="rect">
              <a:avLst/>
            </a:prstGeom>
            <a:noFill/>
          </p:spPr>
          <p:txBody>
            <a:bodyPr wrap="square" rtlCol="0">
              <a:spAutoFit/>
            </a:bodyPr>
            <a:lstStyle/>
            <a:p>
              <a:pPr algn="ctr"/>
              <a:r>
                <a:rPr lang="en-US" sz="1700" dirty="0" smtClean="0">
                  <a:solidFill>
                    <a:schemeClr val="bg1"/>
                  </a:solidFill>
                  <a:latin typeface="Impact" panose="020B0806030902050204" pitchFamily="34" charset="0"/>
                </a:rPr>
                <a:t>Discrimination</a:t>
              </a:r>
              <a:endParaRPr lang="en-US" sz="1700" dirty="0">
                <a:solidFill>
                  <a:schemeClr val="bg1"/>
                </a:solidFill>
                <a:latin typeface="Impact" panose="020B0806030902050204" pitchFamily="34" charset="0"/>
              </a:endParaRPr>
            </a:p>
          </p:txBody>
        </p:sp>
      </p:grpSp>
      <p:grpSp>
        <p:nvGrpSpPr>
          <p:cNvPr id="6" name="Group 5"/>
          <p:cNvGrpSpPr/>
          <p:nvPr/>
        </p:nvGrpSpPr>
        <p:grpSpPr>
          <a:xfrm>
            <a:off x="2977443" y="4054267"/>
            <a:ext cx="1524000" cy="1524000"/>
            <a:chOff x="2977443" y="4054267"/>
            <a:chExt cx="1524000" cy="1524000"/>
          </a:xfrm>
        </p:grpSpPr>
        <p:sp>
          <p:nvSpPr>
            <p:cNvPr id="19" name="Oval 18"/>
            <p:cNvSpPr/>
            <p:nvPr/>
          </p:nvSpPr>
          <p:spPr>
            <a:xfrm>
              <a:off x="2977443" y="4054267"/>
              <a:ext cx="1524000" cy="152400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015543" y="4326404"/>
              <a:ext cx="1447800" cy="969496"/>
            </a:xfrm>
            <a:prstGeom prst="rect">
              <a:avLst/>
            </a:prstGeom>
            <a:noFill/>
          </p:spPr>
          <p:txBody>
            <a:bodyPr wrap="square" rtlCol="0">
              <a:spAutoFit/>
            </a:bodyPr>
            <a:lstStyle/>
            <a:p>
              <a:pPr algn="ctr"/>
              <a:r>
                <a:rPr lang="en-US" sz="1900" dirty="0" smtClean="0">
                  <a:solidFill>
                    <a:schemeClr val="bg1"/>
                  </a:solidFill>
                  <a:latin typeface="Impact" panose="020B0806030902050204" pitchFamily="34" charset="0"/>
                </a:rPr>
                <a:t>Breach of</a:t>
              </a:r>
              <a:br>
                <a:rPr lang="en-US" sz="1900" dirty="0" smtClean="0">
                  <a:solidFill>
                    <a:schemeClr val="bg1"/>
                  </a:solidFill>
                  <a:latin typeface="Impact" panose="020B0806030902050204" pitchFamily="34" charset="0"/>
                </a:rPr>
              </a:br>
              <a:r>
                <a:rPr lang="en-US" sz="1900" dirty="0" smtClean="0">
                  <a:solidFill>
                    <a:schemeClr val="bg1"/>
                  </a:solidFill>
                  <a:latin typeface="Impact" panose="020B0806030902050204" pitchFamily="34" charset="0"/>
                </a:rPr>
                <a:t>employment</a:t>
              </a:r>
              <a:br>
                <a:rPr lang="en-US" sz="1900" dirty="0" smtClean="0">
                  <a:solidFill>
                    <a:schemeClr val="bg1"/>
                  </a:solidFill>
                  <a:latin typeface="Impact" panose="020B0806030902050204" pitchFamily="34" charset="0"/>
                </a:rPr>
              </a:br>
              <a:r>
                <a:rPr lang="en-US" sz="1900" dirty="0" smtClean="0">
                  <a:solidFill>
                    <a:schemeClr val="bg1"/>
                  </a:solidFill>
                  <a:latin typeface="Impact" panose="020B0806030902050204" pitchFamily="34" charset="0"/>
                </a:rPr>
                <a:t>contract</a:t>
              </a:r>
              <a:endParaRPr lang="en-US" sz="1900" dirty="0">
                <a:solidFill>
                  <a:schemeClr val="bg1"/>
                </a:solidFill>
                <a:latin typeface="Impact" panose="020B0806030902050204" pitchFamily="34" charset="0"/>
              </a:endParaRPr>
            </a:p>
          </p:txBody>
        </p:sp>
      </p:grpSp>
      <p:grpSp>
        <p:nvGrpSpPr>
          <p:cNvPr id="7" name="Group 6"/>
          <p:cNvGrpSpPr/>
          <p:nvPr/>
        </p:nvGrpSpPr>
        <p:grpSpPr>
          <a:xfrm>
            <a:off x="4800600" y="3292267"/>
            <a:ext cx="1524000" cy="1524000"/>
            <a:chOff x="4800600" y="3292267"/>
            <a:chExt cx="1524000" cy="1524000"/>
          </a:xfrm>
        </p:grpSpPr>
        <p:sp>
          <p:nvSpPr>
            <p:cNvPr id="20" name="Oval 19"/>
            <p:cNvSpPr/>
            <p:nvPr/>
          </p:nvSpPr>
          <p:spPr>
            <a:xfrm>
              <a:off x="4800600" y="3292267"/>
              <a:ext cx="1524000" cy="152400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876800" y="3564404"/>
              <a:ext cx="1447800" cy="969496"/>
            </a:xfrm>
            <a:prstGeom prst="rect">
              <a:avLst/>
            </a:prstGeom>
            <a:noFill/>
          </p:spPr>
          <p:txBody>
            <a:bodyPr wrap="square" rtlCol="0">
              <a:spAutoFit/>
            </a:bodyPr>
            <a:lstStyle/>
            <a:p>
              <a:pPr algn="ctr"/>
              <a:r>
                <a:rPr lang="en-US" sz="1900" dirty="0" smtClean="0">
                  <a:solidFill>
                    <a:schemeClr val="bg1"/>
                  </a:solidFill>
                  <a:latin typeface="Impact" panose="020B0806030902050204" pitchFamily="34" charset="0"/>
                </a:rPr>
                <a:t>Failure to</a:t>
              </a:r>
              <a:br>
                <a:rPr lang="en-US" sz="1900" dirty="0" smtClean="0">
                  <a:solidFill>
                    <a:schemeClr val="bg1"/>
                  </a:solidFill>
                  <a:latin typeface="Impact" panose="020B0806030902050204" pitchFamily="34" charset="0"/>
                </a:rPr>
              </a:br>
              <a:r>
                <a:rPr lang="en-US" sz="1900" dirty="0" smtClean="0">
                  <a:solidFill>
                    <a:schemeClr val="bg1"/>
                  </a:solidFill>
                  <a:latin typeface="Impact" panose="020B0806030902050204" pitchFamily="34" charset="0"/>
                </a:rPr>
                <a:t>employ or</a:t>
              </a:r>
              <a:br>
                <a:rPr lang="en-US" sz="1900" dirty="0" smtClean="0">
                  <a:solidFill>
                    <a:schemeClr val="bg1"/>
                  </a:solidFill>
                  <a:latin typeface="Impact" panose="020B0806030902050204" pitchFamily="34" charset="0"/>
                </a:rPr>
              </a:br>
              <a:r>
                <a:rPr lang="en-US" sz="1900" dirty="0" smtClean="0">
                  <a:solidFill>
                    <a:schemeClr val="bg1"/>
                  </a:solidFill>
                  <a:latin typeface="Impact" panose="020B0806030902050204" pitchFamily="34" charset="0"/>
                </a:rPr>
                <a:t>promote</a:t>
              </a:r>
              <a:endParaRPr lang="en-US" sz="1900" dirty="0">
                <a:solidFill>
                  <a:schemeClr val="bg1"/>
                </a:solidFill>
                <a:latin typeface="Impact" panose="020B0806030902050204" pitchFamily="34" charset="0"/>
              </a:endParaRPr>
            </a:p>
          </p:txBody>
        </p:sp>
      </p:grpSp>
      <p:grpSp>
        <p:nvGrpSpPr>
          <p:cNvPr id="8" name="Group 7"/>
          <p:cNvGrpSpPr/>
          <p:nvPr/>
        </p:nvGrpSpPr>
        <p:grpSpPr>
          <a:xfrm>
            <a:off x="5638800" y="1714500"/>
            <a:ext cx="1524000" cy="1524000"/>
            <a:chOff x="5638800" y="1714500"/>
            <a:chExt cx="1524000" cy="1524000"/>
          </a:xfrm>
        </p:grpSpPr>
        <p:sp>
          <p:nvSpPr>
            <p:cNvPr id="21" name="Oval 20"/>
            <p:cNvSpPr/>
            <p:nvPr/>
          </p:nvSpPr>
          <p:spPr>
            <a:xfrm>
              <a:off x="5638800" y="1714500"/>
              <a:ext cx="1524000" cy="152400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676900" y="2137946"/>
              <a:ext cx="1447800" cy="677108"/>
            </a:xfrm>
            <a:prstGeom prst="rect">
              <a:avLst/>
            </a:prstGeom>
            <a:noFill/>
          </p:spPr>
          <p:txBody>
            <a:bodyPr wrap="square" rtlCol="0">
              <a:spAutoFit/>
            </a:bodyPr>
            <a:lstStyle/>
            <a:p>
              <a:pPr algn="ctr"/>
              <a:r>
                <a:rPr lang="en-US" sz="1900" dirty="0" smtClean="0">
                  <a:solidFill>
                    <a:schemeClr val="bg1"/>
                  </a:solidFill>
                  <a:latin typeface="Impact" panose="020B0806030902050204" pitchFamily="34" charset="0"/>
                </a:rPr>
                <a:t>Sexual</a:t>
              </a:r>
              <a:br>
                <a:rPr lang="en-US" sz="1900" dirty="0" smtClean="0">
                  <a:solidFill>
                    <a:schemeClr val="bg1"/>
                  </a:solidFill>
                  <a:latin typeface="Impact" panose="020B0806030902050204" pitchFamily="34" charset="0"/>
                </a:rPr>
              </a:br>
              <a:r>
                <a:rPr lang="en-US" sz="1900" dirty="0" smtClean="0">
                  <a:solidFill>
                    <a:schemeClr val="bg1"/>
                  </a:solidFill>
                  <a:latin typeface="Impact" panose="020B0806030902050204" pitchFamily="34" charset="0"/>
                </a:rPr>
                <a:t>Harassment</a:t>
              </a:r>
              <a:endParaRPr lang="en-US" sz="1900" dirty="0">
                <a:solidFill>
                  <a:schemeClr val="bg1"/>
                </a:solidFill>
                <a:latin typeface="Impact" panose="020B0806030902050204" pitchFamily="34" charset="0"/>
              </a:endParaRPr>
            </a:p>
          </p:txBody>
        </p:sp>
      </p:grpSp>
      <p:cxnSp>
        <p:nvCxnSpPr>
          <p:cNvPr id="10" name="Straight Arrow Connector 9"/>
          <p:cNvCxnSpPr/>
          <p:nvPr/>
        </p:nvCxnSpPr>
        <p:spPr>
          <a:xfrm flipH="1">
            <a:off x="1981200" y="2476500"/>
            <a:ext cx="9144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H="1">
            <a:off x="2574571" y="2933700"/>
            <a:ext cx="642057"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a:off x="3710164" y="3009900"/>
            <a:ext cx="0"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a:off x="4342688" y="2955786"/>
            <a:ext cx="457200" cy="51131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a:off x="4501443" y="2476500"/>
            <a:ext cx="90875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500"/>
                                        <p:tgtEl>
                                          <p:spTgt spid="22"/>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par>
                          <p:cTn id="44" fill="hold">
                            <p:stCondLst>
                              <p:cond delay="4000"/>
                            </p:stCondLst>
                            <p:childTnLst>
                              <p:par>
                                <p:cTn id="45" presetID="22" presetClass="entr" presetSubtype="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par>
                          <p:cTn id="48" fill="hold">
                            <p:stCondLst>
                              <p:cond delay="4500"/>
                            </p:stCondLst>
                            <p:childTnLst>
                              <p:par>
                                <p:cTn id="49" presetID="53" presetClass="entr" presetSubtype="16"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18" name="Rectangle2 3"/>
          <p:cNvSpPr/>
          <p:nvPr/>
        </p:nvSpPr>
        <p:spPr>
          <a:xfrm>
            <a:off x="-123825" y="-66675"/>
            <a:ext cx="7896225" cy="5867400"/>
          </a:xfrm>
          <a:prstGeom prst="rect">
            <a:avLst/>
          </a:prstGeom>
          <a:solidFill>
            <a:srgbClr val="9BBB59"/>
          </a:solidFill>
          <a:ln w="9525">
            <a:solidFill>
              <a:srgbClr val="000000"/>
            </a:solidFill>
          </a:ln>
          <a:effectLst/>
        </p:spPr>
        <p:txBody>
          <a:bodyPr wrap="square" rtlCol="0" anchor="ctr">
            <a:spAutoFit/>
          </a:bodyPr>
          <a:lstStyle/>
          <a:p>
            <a:pPr algn="ctr"/>
            <a:endParaRPr/>
          </a:p>
        </p:txBody>
      </p:sp>
      <p:sp>
        <p:nvSpPr>
          <p:cNvPr id="619" name="TextBox 4"/>
          <p:cNvSpPr txBox="1"/>
          <p:nvPr/>
        </p:nvSpPr>
        <p:spPr>
          <a:xfrm rot="-180000">
            <a:off x="850102" y="512304"/>
            <a:ext cx="5550388" cy="600164"/>
          </a:xfrm>
          <a:prstGeom prst="rect">
            <a:avLst/>
          </a:prstGeom>
          <a:effectLst/>
        </p:spPr>
        <p:txBody>
          <a:bodyPr wrap="square" rtlCol="0" anchor="t">
            <a:spAutoFit/>
          </a:bodyPr>
          <a:lstStyle/>
          <a:p>
            <a:pPr algn="l"/>
            <a:r>
              <a:rPr lang="en-US" sz="3300" b="0" i="0" u="none" spc="0" dirty="0" smtClean="0">
                <a:solidFill>
                  <a:srgbClr val="000000"/>
                </a:solidFill>
                <a:latin typeface="Impact"/>
              </a:rPr>
              <a:t>Well you finished section one...</a:t>
            </a:r>
          </a:p>
        </p:txBody>
      </p:sp>
      <p:pic>
        <p:nvPicPr>
          <p:cNvPr id="620" name="man-drunk-passedout.jpg"/>
          <p:cNvPicPr>
            <a:picLocks noChangeAspect="1"/>
          </p:cNvPicPr>
          <p:nvPr/>
        </p:nvPicPr>
        <p:blipFill>
          <a:blip r:embed="rId2"/>
          <a:stretch>
            <a:fillRect/>
          </a:stretch>
        </p:blipFill>
        <p:spPr>
          <a:xfrm rot="-180000">
            <a:off x="1524000" y="1714500"/>
            <a:ext cx="4333875" cy="2886075"/>
          </a:xfrm>
          <a:prstGeom prst="rect">
            <a:avLst/>
          </a:prstGeom>
          <a:ln w="57150">
            <a:solidFill>
              <a:schemeClr val="bg1"/>
            </a:solidFill>
          </a:ln>
          <a:effectLst/>
        </p:spPr>
      </p:pic>
      <p:pic>
        <p:nvPicPr>
          <p:cNvPr id="621" name="plugging+ea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0000">
            <a:off x="1915500" y="1697391"/>
            <a:ext cx="3667078" cy="2391572"/>
          </a:xfrm>
          <a:prstGeom prst="rect">
            <a:avLst/>
          </a:prstGeom>
          <a:ln w="57150">
            <a:solidFill>
              <a:schemeClr val="bg1"/>
            </a:solidFill>
          </a:ln>
          <a:effectLst/>
        </p:spPr>
      </p:pic>
      <p:sp>
        <p:nvSpPr>
          <p:cNvPr id="622" name="TextBox 5"/>
          <p:cNvSpPr txBox="1"/>
          <p:nvPr/>
        </p:nvSpPr>
        <p:spPr>
          <a:xfrm rot="180000">
            <a:off x="1371600" y="333375"/>
            <a:ext cx="4181475" cy="952500"/>
          </a:xfrm>
          <a:prstGeom prst="rect">
            <a:avLst/>
          </a:prstGeom>
          <a:effectLst/>
        </p:spPr>
        <p:txBody>
          <a:bodyPr wrap="square" rtlCol="0" anchor="t">
            <a:spAutoFit/>
          </a:bodyPr>
          <a:lstStyle/>
          <a:p>
            <a:pPr algn="l"/>
            <a:r>
              <a:rPr lang="en-US" sz="3300" b="0" i="0" u="none" spc="0" dirty="0" smtClean="0">
                <a:solidFill>
                  <a:srgbClr val="000000"/>
                </a:solidFill>
                <a:latin typeface="Impact"/>
              </a:rPr>
              <a:t>I don't want to hear any more!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13" y="1418811"/>
            <a:ext cx="6626087" cy="4410489"/>
          </a:xfrm>
          <a:prstGeom prst="rect">
            <a:avLst/>
          </a:prstGeom>
        </p:spPr>
      </p:pic>
      <p:sp>
        <p:nvSpPr>
          <p:cNvPr id="2" name="Rectangle 1"/>
          <p:cNvSpPr/>
          <p:nvPr/>
        </p:nvSpPr>
        <p:spPr>
          <a:xfrm rot="-180000">
            <a:off x="-457200" y="104794"/>
            <a:ext cx="8412480" cy="1524000"/>
          </a:xfrm>
          <a:prstGeom prst="rect">
            <a:avLst/>
          </a:prstGeom>
          <a:solidFill>
            <a:srgbClr val="F48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TextBox 7"/>
          <p:cNvSpPr txBox="1"/>
          <p:nvPr/>
        </p:nvSpPr>
        <p:spPr>
          <a:xfrm rot="-180000">
            <a:off x="696414" y="539430"/>
            <a:ext cx="5972175" cy="561975"/>
          </a:xfrm>
          <a:prstGeom prst="rect">
            <a:avLst/>
          </a:prstGeom>
          <a:effectLst/>
        </p:spPr>
        <p:txBody>
          <a:bodyPr wrap="square" rtlCol="0" anchor="t">
            <a:spAutoFit/>
          </a:bodyPr>
          <a:lstStyle/>
          <a:p>
            <a:pPr algn="ctr"/>
            <a:r>
              <a:rPr lang="en-US" sz="3975" b="0" i="0" u="none" spc="0" dirty="0" smtClean="0">
                <a:solidFill>
                  <a:srgbClr val="204E7E"/>
                </a:solidFill>
                <a:latin typeface="Impact"/>
              </a:rPr>
              <a:t>Tough, suck it up</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
                                  </p:stCondLst>
                                  <p:childTnLst>
                                    <p:animEffect transition="out" filter="fade">
                                      <p:cBhvr>
                                        <p:cTn id="6" dur="500"/>
                                        <p:tgtEl>
                                          <p:spTgt spid="619"/>
                                        </p:tgtEl>
                                      </p:cBhvr>
                                    </p:animEffect>
                                    <p:set>
                                      <p:cBhvr>
                                        <p:cTn id="7" dur="1" fill="hold">
                                          <p:stCondLst>
                                            <p:cond delay="499"/>
                                          </p:stCondLst>
                                        </p:cTn>
                                        <p:tgtEl>
                                          <p:spTgt spid="619"/>
                                        </p:tgtEl>
                                        <p:attrNameLst>
                                          <p:attrName>style.visibility</p:attrName>
                                        </p:attrNameLst>
                                      </p:cBhvr>
                                      <p:to>
                                        <p:strVal val="hidden"/>
                                      </p:to>
                                    </p:set>
                                  </p:childTnLst>
                                </p:cTn>
                              </p:par>
                              <p:par>
                                <p:cTn id="8" presetID="10" presetClass="entr" presetSubtype="0" fill="hold" grpId="0" nodeType="withEffect">
                                  <p:stCondLst>
                                    <p:cond delay="1000"/>
                                  </p:stCondLst>
                                  <p:childTnLst>
                                    <p:set>
                                      <p:cBhvr>
                                        <p:cTn id="9" dur="1" fill="hold">
                                          <p:stCondLst>
                                            <p:cond delay="0"/>
                                          </p:stCondLst>
                                        </p:cTn>
                                        <p:tgtEl>
                                          <p:spTgt spid="622"/>
                                        </p:tgtEl>
                                        <p:attrNameLst>
                                          <p:attrName>style.visibility</p:attrName>
                                        </p:attrNameLst>
                                      </p:cBhvr>
                                      <p:to>
                                        <p:strVal val="visible"/>
                                      </p:to>
                                    </p:set>
                                    <p:animEffect transition="in" filter="fade">
                                      <p:cBhvr>
                                        <p:cTn id="10" dur="500"/>
                                        <p:tgtEl>
                                          <p:spTgt spid="622"/>
                                        </p:tgtEl>
                                      </p:cBhvr>
                                    </p:animEffect>
                                  </p:childTnLst>
                                </p:cTn>
                              </p:par>
                              <p:par>
                                <p:cTn id="11" presetID="31" presetClass="entr" presetSubtype="0" fill="hold" nodeType="withEffect">
                                  <p:stCondLst>
                                    <p:cond delay="1000"/>
                                  </p:stCondLst>
                                  <p:childTnLst>
                                    <p:set>
                                      <p:cBhvr>
                                        <p:cTn id="12" dur="1" fill="hold">
                                          <p:stCondLst>
                                            <p:cond delay="0"/>
                                          </p:stCondLst>
                                        </p:cTn>
                                        <p:tgtEl>
                                          <p:spTgt spid="621"/>
                                        </p:tgtEl>
                                        <p:attrNameLst>
                                          <p:attrName>style.visibility</p:attrName>
                                        </p:attrNameLst>
                                      </p:cBhvr>
                                      <p:to>
                                        <p:strVal val="visible"/>
                                      </p:to>
                                    </p:set>
                                    <p:anim calcmode="lin" valueType="num">
                                      <p:cBhvr>
                                        <p:cTn id="13" dur="400" fill="hold"/>
                                        <p:tgtEl>
                                          <p:spTgt spid="621"/>
                                        </p:tgtEl>
                                        <p:attrNameLst>
                                          <p:attrName>ppt_w</p:attrName>
                                        </p:attrNameLst>
                                      </p:cBhvr>
                                      <p:tavLst>
                                        <p:tav tm="0">
                                          <p:val>
                                            <p:fltVal val="0"/>
                                          </p:val>
                                        </p:tav>
                                        <p:tav tm="100000">
                                          <p:val>
                                            <p:strVal val="#ppt_w"/>
                                          </p:val>
                                        </p:tav>
                                      </p:tavLst>
                                    </p:anim>
                                    <p:anim calcmode="lin" valueType="num">
                                      <p:cBhvr>
                                        <p:cTn id="14" dur="400" fill="hold"/>
                                        <p:tgtEl>
                                          <p:spTgt spid="621"/>
                                        </p:tgtEl>
                                        <p:attrNameLst>
                                          <p:attrName>ppt_h</p:attrName>
                                        </p:attrNameLst>
                                      </p:cBhvr>
                                      <p:tavLst>
                                        <p:tav tm="0">
                                          <p:val>
                                            <p:fltVal val="0"/>
                                          </p:val>
                                        </p:tav>
                                        <p:tav tm="100000">
                                          <p:val>
                                            <p:strVal val="#ppt_h"/>
                                          </p:val>
                                        </p:tav>
                                      </p:tavLst>
                                    </p:anim>
                                    <p:anim calcmode="lin" valueType="num">
                                      <p:cBhvr>
                                        <p:cTn id="15" dur="400" fill="hold"/>
                                        <p:tgtEl>
                                          <p:spTgt spid="621"/>
                                        </p:tgtEl>
                                        <p:attrNameLst>
                                          <p:attrName>style.rotation</p:attrName>
                                        </p:attrNameLst>
                                      </p:cBhvr>
                                      <p:tavLst>
                                        <p:tav tm="0">
                                          <p:val>
                                            <p:fltVal val="90"/>
                                          </p:val>
                                        </p:tav>
                                        <p:tav tm="100000">
                                          <p:val>
                                            <p:fltVal val="0"/>
                                          </p:val>
                                        </p:tav>
                                      </p:tavLst>
                                    </p:anim>
                                    <p:animEffect transition="in" filter="fade">
                                      <p:cBhvr>
                                        <p:cTn id="16" dur="400"/>
                                        <p:tgtEl>
                                          <p:spTgt spid="621"/>
                                        </p:tgtEl>
                                      </p:cBhvr>
                                    </p:animEffect>
                                  </p:childTnLst>
                                </p:cTn>
                              </p:par>
                            </p:childTnLst>
                          </p:cTn>
                        </p:par>
                        <p:par>
                          <p:cTn id="17" fill="hold">
                            <p:stCondLst>
                              <p:cond delay="1500"/>
                            </p:stCondLst>
                            <p:childTnLst>
                              <p:par>
                                <p:cTn id="18" presetID="16" presetClass="entr" presetSubtype="21" fill="hold" grpId="0" nodeType="afterEffect">
                                  <p:stCondLst>
                                    <p:cond delay="150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par>
                          <p:cTn id="21" fill="hold">
                            <p:stCondLst>
                              <p:cond delay="3500"/>
                            </p:stCondLst>
                            <p:childTnLst>
                              <p:par>
                                <p:cTn id="22" presetID="2" presetClass="entr" presetSubtype="3" fill="hold" grpId="0" nodeType="afterEffect">
                                  <p:stCondLst>
                                    <p:cond delay="0"/>
                                  </p:stCondLst>
                                  <p:childTnLst>
                                    <p:set>
                                      <p:cBhvr>
                                        <p:cTn id="23" dur="1" fill="hold">
                                          <p:stCondLst>
                                            <p:cond delay="0"/>
                                          </p:stCondLst>
                                        </p:cTn>
                                        <p:tgtEl>
                                          <p:spTgt spid="624"/>
                                        </p:tgtEl>
                                        <p:attrNameLst>
                                          <p:attrName>style.visibility</p:attrName>
                                        </p:attrNameLst>
                                      </p:cBhvr>
                                      <p:to>
                                        <p:strVal val="visible"/>
                                      </p:to>
                                    </p:set>
                                    <p:anim calcmode="lin" valueType="num">
                                      <p:cBhvr additive="base">
                                        <p:cTn id="24" dur="500" fill="hold"/>
                                        <p:tgtEl>
                                          <p:spTgt spid="624"/>
                                        </p:tgtEl>
                                        <p:attrNameLst>
                                          <p:attrName>ppt_x</p:attrName>
                                        </p:attrNameLst>
                                      </p:cBhvr>
                                      <p:tavLst>
                                        <p:tav tm="0">
                                          <p:val>
                                            <p:strVal val="1+#ppt_w/2"/>
                                          </p:val>
                                        </p:tav>
                                        <p:tav tm="100000">
                                          <p:val>
                                            <p:strVal val="#ppt_x"/>
                                          </p:val>
                                        </p:tav>
                                      </p:tavLst>
                                    </p:anim>
                                    <p:anim calcmode="lin" valueType="num">
                                      <p:cBhvr additive="base">
                                        <p:cTn id="25" dur="500" fill="hold"/>
                                        <p:tgtEl>
                                          <p:spTgt spid="624"/>
                                        </p:tgtEl>
                                        <p:attrNameLst>
                                          <p:attrName>ppt_y</p:attrName>
                                        </p:attrNameLst>
                                      </p:cBhvr>
                                      <p:tavLst>
                                        <p:tav tm="0">
                                          <p:val>
                                            <p:strVal val="0-#ppt_h/2"/>
                                          </p:val>
                                        </p:tav>
                                        <p:tav tm="100000">
                                          <p:val>
                                            <p:strVal val="#ppt_y"/>
                                          </p:val>
                                        </p:tav>
                                      </p:tavLst>
                                    </p:anim>
                                  </p:childTnLst>
                                </p:cTn>
                              </p:par>
                              <p:par>
                                <p:cTn id="26" presetID="22" presetClass="entr" presetSubtype="1"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p:bldP spid="622" grpId="0"/>
      <p:bldP spid="2" grpId="0" animBg="1"/>
      <p:bldP spid="62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17" name="Rectangle 16"/>
          <p:cNvSpPr/>
          <p:nvPr/>
        </p:nvSpPr>
        <p:spPr>
          <a:xfrm rot="480000">
            <a:off x="-206172" y="3415676"/>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480000">
            <a:off x="68587" y="2775830"/>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pic>
        <p:nvPicPr>
          <p:cNvPr id="323" name="planner.png"/>
          <p:cNvPicPr>
            <a:picLocks noChangeAspect="1"/>
          </p:cNvPicPr>
          <p:nvPr/>
        </p:nvPicPr>
        <p:blipFill>
          <a:blip r:embed="rId2"/>
          <a:stretch>
            <a:fillRect/>
          </a:stretch>
        </p:blipFill>
        <p:spPr>
          <a:xfrm>
            <a:off x="-4097215" y="38100"/>
            <a:ext cx="10553700" cy="8001000"/>
          </a:xfrm>
          <a:prstGeom prst="rect">
            <a:avLst/>
          </a:prstGeom>
          <a:effectLst/>
        </p:spPr>
      </p:pic>
      <p:sp>
        <p:nvSpPr>
          <p:cNvPr id="324" name="TextBox 1"/>
          <p:cNvSpPr txBox="1"/>
          <p:nvPr/>
        </p:nvSpPr>
        <p:spPr>
          <a:xfrm>
            <a:off x="1600200" y="600075"/>
            <a:ext cx="4838700" cy="428625"/>
          </a:xfrm>
          <a:prstGeom prst="rect">
            <a:avLst/>
          </a:prstGeom>
          <a:effectLst/>
        </p:spPr>
        <p:txBody>
          <a:bodyPr wrap="square" rtlCol="0" anchor="t">
            <a:spAutoFit/>
          </a:bodyPr>
          <a:lstStyle/>
          <a:p>
            <a:pPr algn="l"/>
            <a:r>
              <a:rPr lang="en-US" sz="3000" b="0" i="0" u="none" spc="0" dirty="0" smtClean="0">
                <a:solidFill>
                  <a:srgbClr val="000000"/>
                </a:solidFill>
                <a:latin typeface="Impact"/>
              </a:rPr>
              <a:t>Today's Agenda</a:t>
            </a:r>
          </a:p>
        </p:txBody>
      </p:sp>
      <p:sp>
        <p:nvSpPr>
          <p:cNvPr id="325" name="TextBox 2"/>
          <p:cNvSpPr txBox="1"/>
          <p:nvPr/>
        </p:nvSpPr>
        <p:spPr>
          <a:xfrm>
            <a:off x="1562100" y="1409700"/>
            <a:ext cx="42862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1.</a:t>
            </a:r>
          </a:p>
        </p:txBody>
      </p:sp>
      <p:sp>
        <p:nvSpPr>
          <p:cNvPr id="326" name="TextBox 3"/>
          <p:cNvSpPr txBox="1"/>
          <p:nvPr/>
        </p:nvSpPr>
        <p:spPr>
          <a:xfrm>
            <a:off x="2038350" y="1544479"/>
            <a:ext cx="3409950" cy="307777"/>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Event </a:t>
            </a:r>
            <a:r>
              <a:rPr lang="en-US" sz="1400" b="1" i="0" u="none" spc="0" dirty="0" smtClean="0">
                <a:solidFill>
                  <a:srgbClr val="204A7E"/>
                </a:solidFill>
                <a:latin typeface="Courier New" panose="02070309020205020404" pitchFamily="49" charset="0"/>
                <a:cs typeface="Courier New" panose="02070309020205020404" pitchFamily="49" charset="0"/>
              </a:rPr>
              <a:t>Planner Insurance </a:t>
            </a:r>
            <a:endParaRPr lang="en-US" sz="1400" b="1" i="0" u="none" spc="0" dirty="0" smtClean="0">
              <a:solidFill>
                <a:srgbClr val="204A7E"/>
              </a:solidFill>
              <a:latin typeface="Courier New" panose="02070309020205020404" pitchFamily="49" charset="0"/>
              <a:cs typeface="Courier New" panose="02070309020205020404" pitchFamily="49" charset="0"/>
            </a:endParaRPr>
          </a:p>
        </p:txBody>
      </p:sp>
      <p:sp>
        <p:nvSpPr>
          <p:cNvPr id="327" name="TextBox 8"/>
          <p:cNvSpPr txBox="1"/>
          <p:nvPr/>
        </p:nvSpPr>
        <p:spPr>
          <a:xfrm>
            <a:off x="1590675" y="2066925"/>
            <a:ext cx="44767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2.</a:t>
            </a:r>
          </a:p>
        </p:txBody>
      </p:sp>
      <p:sp>
        <p:nvSpPr>
          <p:cNvPr id="328" name="TextBox 9"/>
          <p:cNvSpPr txBox="1"/>
          <p:nvPr/>
        </p:nvSpPr>
        <p:spPr>
          <a:xfrm>
            <a:off x="2066925" y="2066211"/>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Venue Insurance
Requirements</a:t>
            </a:r>
          </a:p>
        </p:txBody>
      </p:sp>
      <p:sp>
        <p:nvSpPr>
          <p:cNvPr id="329" name="TextBox 10"/>
          <p:cNvSpPr txBox="1"/>
          <p:nvPr/>
        </p:nvSpPr>
        <p:spPr>
          <a:xfrm>
            <a:off x="1619250" y="2743200"/>
            <a:ext cx="47625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3.</a:t>
            </a:r>
          </a:p>
        </p:txBody>
      </p:sp>
      <p:sp>
        <p:nvSpPr>
          <p:cNvPr id="330" name="TextBox 11"/>
          <p:cNvSpPr txBox="1"/>
          <p:nvPr/>
        </p:nvSpPr>
        <p:spPr>
          <a:xfrm>
            <a:off x="2095500" y="2904411"/>
            <a:ext cx="3409950" cy="307777"/>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Customer </a:t>
            </a:r>
            <a:r>
              <a:rPr lang="en-US" sz="1400" b="1" i="0" u="none" spc="0" dirty="0" smtClean="0">
                <a:solidFill>
                  <a:srgbClr val="204A7E"/>
                </a:solidFill>
                <a:latin typeface="Courier New" panose="02070309020205020404" pitchFamily="49" charset="0"/>
                <a:cs typeface="Courier New" panose="02070309020205020404" pitchFamily="49" charset="0"/>
              </a:rPr>
              <a:t>Insurance </a:t>
            </a:r>
            <a:r>
              <a:rPr lang="en-US" sz="1400" b="1" i="0" u="none" spc="0" dirty="0" smtClean="0">
                <a:solidFill>
                  <a:srgbClr val="204A7E"/>
                </a:solidFill>
                <a:latin typeface="Courier New" panose="02070309020205020404" pitchFamily="49" charset="0"/>
                <a:cs typeface="Courier New" panose="02070309020205020404" pitchFamily="49" charset="0"/>
              </a:rPr>
              <a:t>Needs</a:t>
            </a:r>
          </a:p>
        </p:txBody>
      </p:sp>
      <p:sp>
        <p:nvSpPr>
          <p:cNvPr id="331" name="TextBox 12"/>
          <p:cNvSpPr txBox="1"/>
          <p:nvPr/>
        </p:nvSpPr>
        <p:spPr>
          <a:xfrm>
            <a:off x="1638300" y="3419475"/>
            <a:ext cx="45720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4.</a:t>
            </a:r>
          </a:p>
        </p:txBody>
      </p:sp>
      <p:sp>
        <p:nvSpPr>
          <p:cNvPr id="332" name="TextBox 13"/>
          <p:cNvSpPr txBox="1"/>
          <p:nvPr/>
        </p:nvSpPr>
        <p:spPr>
          <a:xfrm>
            <a:off x="2114550" y="3437811"/>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Subcontractor </a:t>
            </a:r>
            <a:r>
              <a:rPr lang="en-US" sz="1400" b="1" i="0" u="none" spc="0" dirty="0" smtClean="0">
                <a:solidFill>
                  <a:srgbClr val="204A7E"/>
                </a:solidFill>
                <a:latin typeface="Courier New" panose="02070309020205020404" pitchFamily="49" charset="0"/>
                <a:cs typeface="Courier New" panose="02070309020205020404" pitchFamily="49" charset="0"/>
              </a:rPr>
              <a:t>
Insurance </a:t>
            </a:r>
            <a:r>
              <a:rPr lang="en-US" sz="1400" b="1" i="0" u="none" spc="0" dirty="0" smtClean="0">
                <a:solidFill>
                  <a:srgbClr val="204A7E"/>
                </a:solidFill>
                <a:latin typeface="Courier New" panose="02070309020205020404" pitchFamily="49" charset="0"/>
                <a:cs typeface="Courier New" panose="02070309020205020404" pitchFamily="49" charset="0"/>
              </a:rPr>
              <a:t>Needs</a:t>
            </a:r>
          </a:p>
        </p:txBody>
      </p:sp>
      <p:sp>
        <p:nvSpPr>
          <p:cNvPr id="333" name="TextBox 14"/>
          <p:cNvSpPr txBox="1"/>
          <p:nvPr/>
        </p:nvSpPr>
        <p:spPr>
          <a:xfrm>
            <a:off x="1657350" y="4105275"/>
            <a:ext cx="49530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5.</a:t>
            </a:r>
          </a:p>
        </p:txBody>
      </p:sp>
      <p:sp>
        <p:nvSpPr>
          <p:cNvPr id="334" name="TextBox 15"/>
          <p:cNvSpPr txBox="1"/>
          <p:nvPr/>
        </p:nvSpPr>
        <p:spPr>
          <a:xfrm>
            <a:off x="2133600" y="416308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What is a </a:t>
            </a:r>
            <a:r>
              <a:rPr lang="en-US" sz="1400" b="1" i="0" u="none" spc="0" dirty="0" smtClean="0">
                <a:solidFill>
                  <a:srgbClr val="204A7E"/>
                </a:solidFill>
                <a:latin typeface="Courier New" panose="02070309020205020404" pitchFamily="49" charset="0"/>
                <a:cs typeface="Courier New" panose="02070309020205020404" pitchFamily="49" charset="0"/>
              </a:rPr>
              <a:t>Certificate </a:t>
            </a:r>
            <a:r>
              <a:rPr lang="en-US" sz="1400" b="1" i="0" u="none" spc="0" dirty="0" smtClean="0">
                <a:solidFill>
                  <a:srgbClr val="204A7E"/>
                </a:solidFill>
                <a:latin typeface="Courier New" panose="02070309020205020404" pitchFamily="49" charset="0"/>
                <a:cs typeface="Courier New" panose="02070309020205020404" pitchFamily="49" charset="0"/>
              </a:rPr>
              <a:t>
of </a:t>
            </a:r>
            <a:r>
              <a:rPr lang="en-US" sz="1400" b="1" i="0" u="none" spc="0" dirty="0" smtClean="0">
                <a:solidFill>
                  <a:srgbClr val="204A7E"/>
                </a:solidFill>
                <a:latin typeface="Courier New" panose="02070309020205020404" pitchFamily="49" charset="0"/>
                <a:cs typeface="Courier New" panose="02070309020205020404" pitchFamily="49" charset="0"/>
              </a:rPr>
              <a:t>Insurance</a:t>
            </a:r>
            <a:r>
              <a:rPr lang="en-US" sz="1400" b="1" i="0" u="none" spc="0" dirty="0" smtClean="0">
                <a:solidFill>
                  <a:srgbClr val="204A7E"/>
                </a:solidFill>
                <a:latin typeface="Courier New" panose="02070309020205020404" pitchFamily="49" charset="0"/>
                <a:cs typeface="Courier New" panose="02070309020205020404" pitchFamily="49" charset="0"/>
              </a:rPr>
              <a:t>?</a:t>
            </a:r>
          </a:p>
        </p:txBody>
      </p:sp>
      <p:sp>
        <p:nvSpPr>
          <p:cNvPr id="335" name="TextBox 16"/>
          <p:cNvSpPr txBox="1"/>
          <p:nvPr/>
        </p:nvSpPr>
        <p:spPr>
          <a:xfrm>
            <a:off x="1666875" y="4886325"/>
            <a:ext cx="46672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6.</a:t>
            </a:r>
          </a:p>
        </p:txBody>
      </p:sp>
      <p:sp>
        <p:nvSpPr>
          <p:cNvPr id="336" name="TextBox 17"/>
          <p:cNvSpPr txBox="1"/>
          <p:nvPr/>
        </p:nvSpPr>
        <p:spPr>
          <a:xfrm>
            <a:off x="2152650" y="492508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What </a:t>
            </a:r>
            <a:r>
              <a:rPr lang="en-US" sz="1400" b="1" dirty="0">
                <a:solidFill>
                  <a:srgbClr val="204A7E"/>
                </a:solidFill>
                <a:latin typeface="Courier New" panose="02070309020205020404" pitchFamily="49" charset="0"/>
                <a:cs typeface="Courier New" panose="02070309020205020404" pitchFamily="49" charset="0"/>
              </a:rPr>
              <a:t>T</a:t>
            </a:r>
            <a:r>
              <a:rPr lang="en-US" sz="1400" b="1" i="0" u="none" spc="0" dirty="0" smtClean="0">
                <a:solidFill>
                  <a:srgbClr val="204A7E"/>
                </a:solidFill>
                <a:latin typeface="Courier New" panose="02070309020205020404" pitchFamily="49" charset="0"/>
                <a:cs typeface="Courier New" panose="02070309020205020404" pitchFamily="49" charset="0"/>
              </a:rPr>
              <a:t>o Do </a:t>
            </a:r>
            <a:r>
              <a:rPr lang="en-US" sz="1400" b="1" i="0" u="none" spc="0" dirty="0" smtClean="0">
                <a:solidFill>
                  <a:srgbClr val="204A7E"/>
                </a:solidFill>
                <a:latin typeface="Courier New" panose="02070309020205020404" pitchFamily="49" charset="0"/>
                <a:cs typeface="Courier New" panose="02070309020205020404" pitchFamily="49" charset="0"/>
              </a:rPr>
              <a:t>in </a:t>
            </a:r>
            <a:r>
              <a:rPr lang="en-US" sz="1400" b="1" i="0" u="none" spc="0" dirty="0" smtClean="0">
                <a:solidFill>
                  <a:srgbClr val="204A7E"/>
                </a:solidFill>
                <a:latin typeface="Courier New" panose="02070309020205020404" pitchFamily="49" charset="0"/>
                <a:cs typeface="Courier New" panose="02070309020205020404" pitchFamily="49" charset="0"/>
              </a:rPr>
              <a:t>Case </a:t>
            </a:r>
            <a:r>
              <a:rPr lang="en-US" sz="1400" b="1" i="0" u="none" spc="0" dirty="0" smtClean="0">
                <a:solidFill>
                  <a:srgbClr val="204A7E"/>
                </a:solidFill>
                <a:latin typeface="Courier New" panose="02070309020205020404" pitchFamily="49" charset="0"/>
                <a:cs typeface="Courier New" panose="02070309020205020404" pitchFamily="49" charset="0"/>
              </a:rPr>
              <a:t>
of an </a:t>
            </a:r>
            <a:r>
              <a:rPr lang="en-US" sz="1400" b="1" i="0" u="none" spc="0" dirty="0" smtClean="0">
                <a:solidFill>
                  <a:srgbClr val="204A7E"/>
                </a:solidFill>
                <a:latin typeface="Courier New" panose="02070309020205020404" pitchFamily="49" charset="0"/>
                <a:cs typeface="Courier New" panose="02070309020205020404" pitchFamily="49" charset="0"/>
              </a:rPr>
              <a:t>Incident</a:t>
            </a:r>
            <a:endParaRPr lang="en-US" sz="1400" b="1" i="0" u="none" spc="0" dirty="0" smtClean="0">
              <a:solidFill>
                <a:srgbClr val="204A7E"/>
              </a:solidFill>
              <a:latin typeface="Courier New" panose="02070309020205020404" pitchFamily="49" charset="0"/>
              <a:cs typeface="Courier New" panose="02070309020205020404" pitchFamily="49" charset="0"/>
            </a:endParaRPr>
          </a:p>
        </p:txBody>
      </p:sp>
      <p:cxnSp>
        <p:nvCxnSpPr>
          <p:cNvPr id="3" name="Straight Connector 2"/>
          <p:cNvCxnSpPr/>
          <p:nvPr/>
        </p:nvCxnSpPr>
        <p:spPr>
          <a:xfrm>
            <a:off x="2066925" y="1680902"/>
            <a:ext cx="2352675"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71747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45" name="Rectangle2 3"/>
          <p:cNvSpPr/>
          <p:nvPr/>
        </p:nvSpPr>
        <p:spPr>
          <a:xfrm>
            <a:off x="-133350" y="-76200"/>
            <a:ext cx="7896225" cy="5867400"/>
          </a:xfrm>
          <a:prstGeom prst="rect">
            <a:avLst/>
          </a:prstGeom>
          <a:solidFill>
            <a:srgbClr val="9BBB59"/>
          </a:solidFill>
          <a:ln w="9525">
            <a:solidFill>
              <a:srgbClr val="000000"/>
            </a:solidFill>
          </a:ln>
          <a:effectLst/>
        </p:spPr>
        <p:txBody>
          <a:bodyPr wrap="square" rtlCol="0" anchor="ctr">
            <a:spAutoFit/>
          </a:bodyPr>
          <a:lstStyle/>
          <a:p>
            <a:pPr algn="ctr"/>
            <a:endParaRPr/>
          </a:p>
        </p:txBody>
      </p:sp>
      <p:sp>
        <p:nvSpPr>
          <p:cNvPr id="8" name="Rectangle 7"/>
          <p:cNvSpPr/>
          <p:nvPr/>
        </p:nvSpPr>
        <p:spPr>
          <a:xfrm rot="-180000">
            <a:off x="-366536" y="97992"/>
            <a:ext cx="8153400" cy="15557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9" name="Rectangle 8"/>
          <p:cNvSpPr/>
          <p:nvPr/>
        </p:nvSpPr>
        <p:spPr>
          <a:xfrm rot="-180000">
            <a:off x="-403366" y="37099"/>
            <a:ext cx="8763000" cy="1280160"/>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47" name="TextBox 4"/>
          <p:cNvSpPr txBox="1"/>
          <p:nvPr/>
        </p:nvSpPr>
        <p:spPr>
          <a:xfrm rot="-180000">
            <a:off x="317090" y="434856"/>
            <a:ext cx="6747013" cy="646331"/>
          </a:xfrm>
          <a:prstGeom prst="rect">
            <a:avLst/>
          </a:prstGeom>
          <a:effectLst/>
        </p:spPr>
        <p:txBody>
          <a:bodyPr wrap="square" rtlCol="0" anchor="t">
            <a:spAutoFit/>
          </a:bodyPr>
          <a:lstStyle/>
          <a:p>
            <a:pPr algn="l"/>
            <a:r>
              <a:rPr lang="en-US" sz="3600" b="0" i="0" u="none" spc="0" dirty="0" smtClean="0">
                <a:solidFill>
                  <a:srgbClr val="000000"/>
                </a:solidFill>
                <a:latin typeface="Impact"/>
              </a:rPr>
              <a:t>Venue Insurance Requirements</a:t>
            </a:r>
          </a:p>
        </p:txBody>
      </p:sp>
      <p:pic>
        <p:nvPicPr>
          <p:cNvPr id="648" name="mnlap_home0111.jpg"/>
          <p:cNvPicPr>
            <a:picLocks noChangeAspect="1"/>
          </p:cNvPicPr>
          <p:nvPr/>
        </p:nvPicPr>
        <p:blipFill>
          <a:blip r:embed="rId2"/>
          <a:stretch>
            <a:fillRect/>
          </a:stretch>
        </p:blipFill>
        <p:spPr>
          <a:xfrm rot="-120000">
            <a:off x="352425" y="1990905"/>
            <a:ext cx="4191000" cy="2390775"/>
          </a:xfrm>
          <a:prstGeom prst="rect">
            <a:avLst/>
          </a:prstGeom>
          <a:ln w="57150">
            <a:solidFill>
              <a:schemeClr val="bg1"/>
            </a:solidFill>
          </a:ln>
          <a:effectLst/>
        </p:spPr>
      </p:pic>
      <p:pic>
        <p:nvPicPr>
          <p:cNvPr id="649" name="exterior.jpg"/>
          <p:cNvPicPr>
            <a:picLocks noChangeAspect="1"/>
          </p:cNvPicPr>
          <p:nvPr/>
        </p:nvPicPr>
        <p:blipFill>
          <a:blip r:embed="rId3"/>
          <a:stretch>
            <a:fillRect/>
          </a:stretch>
        </p:blipFill>
        <p:spPr>
          <a:xfrm rot="360000">
            <a:off x="3724275" y="1819455"/>
            <a:ext cx="3590925" cy="2381250"/>
          </a:xfrm>
          <a:prstGeom prst="rect">
            <a:avLst/>
          </a:prstGeom>
          <a:ln w="57150">
            <a:solidFill>
              <a:schemeClr val="bg1"/>
            </a:solidFill>
          </a:ln>
          <a:effectLst/>
        </p:spPr>
      </p:pic>
      <p:sp>
        <p:nvSpPr>
          <p:cNvPr id="650" name="TextBox 5"/>
          <p:cNvSpPr txBox="1"/>
          <p:nvPr/>
        </p:nvSpPr>
        <p:spPr>
          <a:xfrm>
            <a:off x="390525" y="4762500"/>
            <a:ext cx="7010400" cy="819150"/>
          </a:xfrm>
          <a:prstGeom prst="rect">
            <a:avLst/>
          </a:prstGeom>
          <a:effectLst/>
        </p:spPr>
        <p:txBody>
          <a:bodyPr wrap="square" rtlCol="0" anchor="t">
            <a:spAutoFit/>
          </a:bodyPr>
          <a:lstStyle/>
          <a:p>
            <a:pPr algn="l"/>
            <a:r>
              <a:rPr lang="en-US" sz="1650" b="0" i="0" u="none" spc="0" dirty="0" smtClean="0">
                <a:solidFill>
                  <a:srgbClr val="000000"/>
                </a:solidFill>
                <a:latin typeface="Nina Compressed"/>
              </a:rPr>
              <a:t>Every venue has different requirements, read the contract and talk with your agent. You can sometimes negotiate the insurance requirements.</a:t>
            </a:r>
          </a:p>
          <a:p>
            <a:pPr algn="l"/>
            <a:endParaRPr lang="en-US" sz="1650"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48"/>
                                        </p:tgtEl>
                                        <p:attrNameLst>
                                          <p:attrName>style.visibility</p:attrName>
                                        </p:attrNameLst>
                                      </p:cBhvr>
                                      <p:to>
                                        <p:strVal val="visible"/>
                                      </p:to>
                                    </p:set>
                                    <p:anim calcmode="lin" valueType="num">
                                      <p:cBhvr additive="base">
                                        <p:cTn id="7" dur="500" fill="hold"/>
                                        <p:tgtEl>
                                          <p:spTgt spid="648"/>
                                        </p:tgtEl>
                                        <p:attrNameLst>
                                          <p:attrName>ppt_x</p:attrName>
                                        </p:attrNameLst>
                                      </p:cBhvr>
                                      <p:tavLst>
                                        <p:tav tm="0">
                                          <p:val>
                                            <p:strVal val="1+#ppt_w/2"/>
                                          </p:val>
                                        </p:tav>
                                        <p:tav tm="100000">
                                          <p:val>
                                            <p:strVal val="#ppt_x"/>
                                          </p:val>
                                        </p:tav>
                                      </p:tavLst>
                                    </p:anim>
                                    <p:anim calcmode="lin" valueType="num">
                                      <p:cBhvr additive="base">
                                        <p:cTn id="8" dur="500" fill="hold"/>
                                        <p:tgtEl>
                                          <p:spTgt spid="64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49"/>
                                        </p:tgtEl>
                                        <p:attrNameLst>
                                          <p:attrName>style.visibility</p:attrName>
                                        </p:attrNameLst>
                                      </p:cBhvr>
                                      <p:to>
                                        <p:strVal val="visible"/>
                                      </p:to>
                                    </p:set>
                                    <p:anim calcmode="lin" valueType="num">
                                      <p:cBhvr additive="base">
                                        <p:cTn id="11" dur="500" fill="hold"/>
                                        <p:tgtEl>
                                          <p:spTgt spid="649"/>
                                        </p:tgtEl>
                                        <p:attrNameLst>
                                          <p:attrName>ppt_x</p:attrName>
                                        </p:attrNameLst>
                                      </p:cBhvr>
                                      <p:tavLst>
                                        <p:tav tm="0">
                                          <p:val>
                                            <p:strVal val="0-#ppt_w/2"/>
                                          </p:val>
                                        </p:tav>
                                        <p:tav tm="100000">
                                          <p:val>
                                            <p:strVal val="#ppt_x"/>
                                          </p:val>
                                        </p:tav>
                                      </p:tavLst>
                                    </p:anim>
                                    <p:anim calcmode="lin" valueType="num">
                                      <p:cBhvr additive="base">
                                        <p:cTn id="12" dur="500" fill="hold"/>
                                        <p:tgtEl>
                                          <p:spTgt spid="6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180000">
            <a:off x="-609598" y="852139"/>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0000">
            <a:off x="-334839" y="2122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653" name="Rounded Rectangle 12"/>
          <p:cNvSpPr/>
          <p:nvPr/>
        </p:nvSpPr>
        <p:spPr>
          <a:xfrm rot="180000">
            <a:off x="819150" y="1466850"/>
            <a:ext cx="6124575" cy="3914775"/>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654" name="TextBox 6"/>
          <p:cNvSpPr txBox="1"/>
          <p:nvPr/>
        </p:nvSpPr>
        <p:spPr>
          <a:xfrm rot="180000">
            <a:off x="847725" y="647700"/>
            <a:ext cx="6162675" cy="584775"/>
          </a:xfrm>
          <a:prstGeom prst="rect">
            <a:avLst/>
          </a:prstGeom>
          <a:effectLst/>
        </p:spPr>
        <p:txBody>
          <a:bodyPr wrap="square" rtlCol="0" anchor="t">
            <a:spAutoFit/>
          </a:bodyPr>
          <a:lstStyle/>
          <a:p>
            <a:pPr algn="ctr"/>
            <a:r>
              <a:rPr lang="en-US" sz="3200" b="0" i="0" u="none" spc="0" dirty="0" smtClean="0">
                <a:solidFill>
                  <a:srgbClr val="204E7E"/>
                </a:solidFill>
                <a:latin typeface="Impact"/>
              </a:rPr>
              <a:t>Venue Insurance Requirements</a:t>
            </a:r>
          </a:p>
        </p:txBody>
      </p:sp>
      <p:sp>
        <p:nvSpPr>
          <p:cNvPr id="655" name="TextBox 8"/>
          <p:cNvSpPr txBox="1"/>
          <p:nvPr/>
        </p:nvSpPr>
        <p:spPr>
          <a:xfrm rot="180000">
            <a:off x="1152525" y="1797877"/>
            <a:ext cx="5448300" cy="4959050"/>
          </a:xfrm>
          <a:prstGeom prst="rect">
            <a:avLst/>
          </a:prstGeom>
          <a:effectLst/>
        </p:spPr>
        <p:txBody>
          <a:bodyPr wrap="square" rtlCol="0" anchor="t">
            <a:spAutoFit/>
          </a:bodyPr>
          <a:lstStyle/>
          <a:p>
            <a:pPr marL="342900" indent="-342900" algn="l">
              <a:buFont typeface="Arial" panose="020B0604020202020204" pitchFamily="34" charset="0"/>
              <a:buChar char="•"/>
            </a:pPr>
            <a:r>
              <a:rPr lang="en-US" sz="2000" b="0" i="0" u="none" spc="0" dirty="0" smtClean="0">
                <a:solidFill>
                  <a:srgbClr val="000000"/>
                </a:solidFill>
                <a:latin typeface="Nina Compressed"/>
              </a:rPr>
              <a:t>General Liability for the event naming the venue as additional insured</a:t>
            </a:r>
            <a:br>
              <a:rPr lang="en-US" sz="2000" b="0" i="0" u="none" spc="0" dirty="0" smtClean="0">
                <a:solidFill>
                  <a:srgbClr val="000000"/>
                </a:solidFill>
                <a:latin typeface="Nina Compressed"/>
              </a:rPr>
            </a:b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r>
              <a:rPr lang="en-US" sz="2000" b="0" i="0" u="none" spc="0" dirty="0" smtClean="0">
                <a:solidFill>
                  <a:srgbClr val="000000"/>
                </a:solidFill>
                <a:latin typeface="Nina Compressed"/>
              </a:rPr>
              <a:t>Required limits start at $1,000,000 and several have gone to $5,000,000</a:t>
            </a:r>
            <a:br>
              <a:rPr lang="en-US" sz="2000" b="0" i="0" u="none" spc="0" dirty="0" smtClean="0">
                <a:solidFill>
                  <a:srgbClr val="000000"/>
                </a:solidFill>
                <a:latin typeface="Nina Compressed"/>
              </a:rPr>
            </a:b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r>
              <a:rPr lang="en-US" sz="2000" b="0" i="0" u="none" spc="0" dirty="0" smtClean="0">
                <a:solidFill>
                  <a:srgbClr val="000000"/>
                </a:solidFill>
                <a:latin typeface="Nina Compressed"/>
              </a:rPr>
              <a:t>Venues should always request certificates of insurance from anyone coming onto the premises and providing a service that is not an employee. </a:t>
            </a: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54"/>
                                        </p:tgtEl>
                                        <p:attrNameLst>
                                          <p:attrName>style.visibility</p:attrName>
                                        </p:attrNameLst>
                                      </p:cBhvr>
                                      <p:to>
                                        <p:strVal val="visible"/>
                                      </p:to>
                                    </p:set>
                                    <p:anim calcmode="lin" valueType="num">
                                      <p:cBhvr additive="base">
                                        <p:cTn id="7" dur="500" fill="hold"/>
                                        <p:tgtEl>
                                          <p:spTgt spid="654"/>
                                        </p:tgtEl>
                                        <p:attrNameLst>
                                          <p:attrName>ppt_x</p:attrName>
                                        </p:attrNameLst>
                                      </p:cBhvr>
                                      <p:tavLst>
                                        <p:tav tm="0">
                                          <p:val>
                                            <p:strVal val="#ppt_x"/>
                                          </p:val>
                                        </p:tav>
                                        <p:tav tm="100000">
                                          <p:val>
                                            <p:strVal val="#ppt_x"/>
                                          </p:val>
                                        </p:tav>
                                      </p:tavLst>
                                    </p:anim>
                                    <p:anim calcmode="lin" valueType="num">
                                      <p:cBhvr additive="base">
                                        <p:cTn id="8" dur="500" fill="hold"/>
                                        <p:tgtEl>
                                          <p:spTgt spid="65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55">
                                            <p:txEl>
                                              <p:pRg st="0" end="0"/>
                                            </p:txEl>
                                          </p:spTgt>
                                        </p:tgtEl>
                                        <p:attrNameLst>
                                          <p:attrName>style.visibility</p:attrName>
                                        </p:attrNameLst>
                                      </p:cBhvr>
                                      <p:to>
                                        <p:strVal val="visible"/>
                                      </p:to>
                                    </p:set>
                                    <p:animEffect transition="in" filter="fade">
                                      <p:cBhvr>
                                        <p:cTn id="12" dur="500"/>
                                        <p:tgtEl>
                                          <p:spTgt spid="655">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55">
                                            <p:txEl>
                                              <p:pRg st="1" end="1"/>
                                            </p:txEl>
                                          </p:spTgt>
                                        </p:tgtEl>
                                        <p:attrNameLst>
                                          <p:attrName>style.visibility</p:attrName>
                                        </p:attrNameLst>
                                      </p:cBhvr>
                                      <p:to>
                                        <p:strVal val="visible"/>
                                      </p:to>
                                    </p:set>
                                    <p:animEffect transition="in" filter="fade">
                                      <p:cBhvr>
                                        <p:cTn id="16" dur="500"/>
                                        <p:tgtEl>
                                          <p:spTgt spid="655">
                                            <p:txEl>
                                              <p:pRg st="1" end="1"/>
                                            </p:txEl>
                                          </p:spTgt>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55">
                                            <p:txEl>
                                              <p:pRg st="2" end="2"/>
                                            </p:txEl>
                                          </p:spTgt>
                                        </p:tgtEl>
                                        <p:attrNameLst>
                                          <p:attrName>style.visibility</p:attrName>
                                        </p:attrNameLst>
                                      </p:cBhvr>
                                      <p:to>
                                        <p:strVal val="visible"/>
                                      </p:to>
                                    </p:set>
                                    <p:animEffect transition="in" filter="fade">
                                      <p:cBhvr>
                                        <p:cTn id="20" dur="500"/>
                                        <p:tgtEl>
                                          <p:spTgt spid="6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 grpId="0"/>
      <p:bldP spid="655"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180000">
            <a:off x="-609598" y="852139"/>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0000">
            <a:off x="-334839" y="2122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658" name="Rounded Rectangle 12"/>
          <p:cNvSpPr/>
          <p:nvPr/>
        </p:nvSpPr>
        <p:spPr>
          <a:xfrm rot="180000">
            <a:off x="819150" y="1466850"/>
            <a:ext cx="6124575" cy="3914775"/>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659" name="TextBox 6"/>
          <p:cNvSpPr txBox="1"/>
          <p:nvPr/>
        </p:nvSpPr>
        <p:spPr>
          <a:xfrm rot="180000">
            <a:off x="684558" y="704850"/>
            <a:ext cx="6619875" cy="584775"/>
          </a:xfrm>
          <a:prstGeom prst="rect">
            <a:avLst/>
          </a:prstGeom>
          <a:effectLst/>
        </p:spPr>
        <p:txBody>
          <a:bodyPr wrap="square" rtlCol="0" anchor="t">
            <a:spAutoFit/>
          </a:bodyPr>
          <a:lstStyle/>
          <a:p>
            <a:pPr algn="ctr"/>
            <a:r>
              <a:rPr lang="en-US" sz="3200" b="0" i="0" u="none" spc="0" dirty="0" smtClean="0">
                <a:solidFill>
                  <a:srgbClr val="204E7E"/>
                </a:solidFill>
                <a:latin typeface="Impact"/>
              </a:rPr>
              <a:t>Venue Insurance Requirements</a:t>
            </a:r>
          </a:p>
        </p:txBody>
      </p:sp>
      <p:sp>
        <p:nvSpPr>
          <p:cNvPr id="660" name="TextBox 9"/>
          <p:cNvSpPr txBox="1"/>
          <p:nvPr/>
        </p:nvSpPr>
        <p:spPr>
          <a:xfrm rot="180000">
            <a:off x="1323975" y="1964230"/>
            <a:ext cx="5448300" cy="4743606"/>
          </a:xfrm>
          <a:prstGeom prst="rect">
            <a:avLst/>
          </a:prstGeom>
          <a:effectLst/>
        </p:spPr>
        <p:txBody>
          <a:bodyPr wrap="square" rtlCol="0" anchor="t">
            <a:spAutoFit/>
          </a:bodyPr>
          <a:lstStyle/>
          <a:p>
            <a:pPr algn="l"/>
            <a:r>
              <a:rPr lang="en-US" sz="2325" b="0" i="0" u="none" spc="0" dirty="0" smtClean="0">
                <a:solidFill>
                  <a:srgbClr val="000000"/>
                </a:solidFill>
                <a:latin typeface="Nina Compressed"/>
              </a:rPr>
              <a:t>Venues should always require </a:t>
            </a:r>
            <a:br>
              <a:rPr lang="en-US" sz="2325" b="0" i="0" u="none" spc="0" dirty="0" smtClean="0">
                <a:solidFill>
                  <a:srgbClr val="000000"/>
                </a:solidFill>
                <a:latin typeface="Nina Compressed"/>
              </a:rPr>
            </a:br>
            <a:endParaRPr lang="en-US" sz="2325" b="0" i="0" u="none" spc="0" dirty="0" smtClean="0">
              <a:solidFill>
                <a:srgbClr val="000000"/>
              </a:solidFill>
              <a:latin typeface="Nina Compressed"/>
            </a:endParaRPr>
          </a:p>
          <a:p>
            <a:pPr marL="342900" indent="-342900" algn="l">
              <a:buFont typeface="Arial" panose="020B0604020202020204" pitchFamily="34" charset="0"/>
              <a:buChar char="•"/>
            </a:pPr>
            <a:r>
              <a:rPr lang="en-US" sz="2325" b="0" i="0" u="none" spc="0" dirty="0" smtClean="0">
                <a:solidFill>
                  <a:srgbClr val="000000"/>
                </a:solidFill>
                <a:latin typeface="Nina Compressed"/>
              </a:rPr>
              <a:t>Event Liability Insurance</a:t>
            </a:r>
          </a:p>
          <a:p>
            <a:pPr marL="342900" indent="-342900" algn="l">
              <a:buFont typeface="Arial" panose="020B0604020202020204" pitchFamily="34" charset="0"/>
              <a:buChar char="•"/>
            </a:pPr>
            <a:r>
              <a:rPr lang="en-US" sz="2325" b="0" i="0" u="none" spc="0" dirty="0" smtClean="0">
                <a:solidFill>
                  <a:srgbClr val="000000"/>
                </a:solidFill>
                <a:latin typeface="Nina Compressed"/>
              </a:rPr>
              <a:t>Liquor Liability</a:t>
            </a:r>
          </a:p>
          <a:p>
            <a:pPr marL="342900" indent="-342900" algn="l">
              <a:buFont typeface="Arial" panose="020B0604020202020204" pitchFamily="34" charset="0"/>
              <a:buChar char="•"/>
            </a:pPr>
            <a:r>
              <a:rPr lang="en-US" sz="2325" b="0" i="0" u="none" spc="0" dirty="0" smtClean="0">
                <a:solidFill>
                  <a:srgbClr val="000000"/>
                </a:solidFill>
                <a:latin typeface="Nina Compressed"/>
              </a:rPr>
              <a:t>Commercial Auto</a:t>
            </a:r>
          </a:p>
          <a:p>
            <a:pPr marL="342900" indent="-342900" algn="l">
              <a:buFont typeface="Arial" panose="020B0604020202020204" pitchFamily="34" charset="0"/>
              <a:buChar char="•"/>
            </a:pPr>
            <a:r>
              <a:rPr lang="en-US" sz="2325" b="0" i="0" u="none" spc="0" dirty="0" smtClean="0">
                <a:solidFill>
                  <a:srgbClr val="000000"/>
                </a:solidFill>
                <a:latin typeface="Nina Compressed"/>
              </a:rPr>
              <a:t>Workers Compensation</a:t>
            </a: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59"/>
                                        </p:tgtEl>
                                        <p:attrNameLst>
                                          <p:attrName>style.visibility</p:attrName>
                                        </p:attrNameLst>
                                      </p:cBhvr>
                                      <p:to>
                                        <p:strVal val="visible"/>
                                      </p:to>
                                    </p:set>
                                    <p:anim calcmode="lin" valueType="num">
                                      <p:cBhvr additive="base">
                                        <p:cTn id="7" dur="500" fill="hold"/>
                                        <p:tgtEl>
                                          <p:spTgt spid="659"/>
                                        </p:tgtEl>
                                        <p:attrNameLst>
                                          <p:attrName>ppt_x</p:attrName>
                                        </p:attrNameLst>
                                      </p:cBhvr>
                                      <p:tavLst>
                                        <p:tav tm="0">
                                          <p:val>
                                            <p:strVal val="#ppt_x"/>
                                          </p:val>
                                        </p:tav>
                                        <p:tav tm="100000">
                                          <p:val>
                                            <p:strVal val="#ppt_x"/>
                                          </p:val>
                                        </p:tav>
                                      </p:tavLst>
                                    </p:anim>
                                    <p:anim calcmode="lin" valueType="num">
                                      <p:cBhvr additive="base">
                                        <p:cTn id="8" dur="500" fill="hold"/>
                                        <p:tgtEl>
                                          <p:spTgt spid="65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60">
                                            <p:txEl>
                                              <p:pRg st="0" end="0"/>
                                            </p:txEl>
                                          </p:spTgt>
                                        </p:tgtEl>
                                        <p:attrNameLst>
                                          <p:attrName>style.visibility</p:attrName>
                                        </p:attrNameLst>
                                      </p:cBhvr>
                                      <p:to>
                                        <p:strVal val="visible"/>
                                      </p:to>
                                    </p:set>
                                    <p:animEffect transition="in" filter="fade">
                                      <p:cBhvr>
                                        <p:cTn id="12" dur="500"/>
                                        <p:tgtEl>
                                          <p:spTgt spid="660">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60">
                                            <p:txEl>
                                              <p:pRg st="1" end="1"/>
                                            </p:txEl>
                                          </p:spTgt>
                                        </p:tgtEl>
                                        <p:attrNameLst>
                                          <p:attrName>style.visibility</p:attrName>
                                        </p:attrNameLst>
                                      </p:cBhvr>
                                      <p:to>
                                        <p:strVal val="visible"/>
                                      </p:to>
                                    </p:set>
                                    <p:animEffect transition="in" filter="fade">
                                      <p:cBhvr>
                                        <p:cTn id="16" dur="500"/>
                                        <p:tgtEl>
                                          <p:spTgt spid="660">
                                            <p:txEl>
                                              <p:pRg st="1" end="1"/>
                                            </p:txEl>
                                          </p:spTgt>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60">
                                            <p:txEl>
                                              <p:pRg st="2" end="2"/>
                                            </p:txEl>
                                          </p:spTgt>
                                        </p:tgtEl>
                                        <p:attrNameLst>
                                          <p:attrName>style.visibility</p:attrName>
                                        </p:attrNameLst>
                                      </p:cBhvr>
                                      <p:to>
                                        <p:strVal val="visible"/>
                                      </p:to>
                                    </p:set>
                                    <p:animEffect transition="in" filter="fade">
                                      <p:cBhvr>
                                        <p:cTn id="20" dur="500"/>
                                        <p:tgtEl>
                                          <p:spTgt spid="660">
                                            <p:txEl>
                                              <p:pRg st="2" end="2"/>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660">
                                            <p:txEl>
                                              <p:pRg st="3" end="3"/>
                                            </p:txEl>
                                          </p:spTgt>
                                        </p:tgtEl>
                                        <p:attrNameLst>
                                          <p:attrName>style.visibility</p:attrName>
                                        </p:attrNameLst>
                                      </p:cBhvr>
                                      <p:to>
                                        <p:strVal val="visible"/>
                                      </p:to>
                                    </p:set>
                                    <p:animEffect transition="in" filter="fade">
                                      <p:cBhvr>
                                        <p:cTn id="24" dur="500"/>
                                        <p:tgtEl>
                                          <p:spTgt spid="660">
                                            <p:txEl>
                                              <p:pRg st="3" end="3"/>
                                            </p:txEl>
                                          </p:spTgt>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660">
                                            <p:txEl>
                                              <p:pRg st="4" end="4"/>
                                            </p:txEl>
                                          </p:spTgt>
                                        </p:tgtEl>
                                        <p:attrNameLst>
                                          <p:attrName>style.visibility</p:attrName>
                                        </p:attrNameLst>
                                      </p:cBhvr>
                                      <p:to>
                                        <p:strVal val="visible"/>
                                      </p:to>
                                    </p:set>
                                    <p:animEffect transition="in" filter="fade">
                                      <p:cBhvr>
                                        <p:cTn id="28" dur="500"/>
                                        <p:tgtEl>
                                          <p:spTgt spid="6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 grpId="0"/>
      <p:bldP spid="660"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3" name="Rectangle 2"/>
          <p:cNvSpPr/>
          <p:nvPr/>
        </p:nvSpPr>
        <p:spPr>
          <a:xfrm rot="-300000">
            <a:off x="-609601" y="1068392"/>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rot="-360000">
            <a:off x="-304801" y="429260"/>
            <a:ext cx="8153400" cy="1295400"/>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ounded Rectangle 13"/>
          <p:cNvSpPr/>
          <p:nvPr/>
        </p:nvSpPr>
        <p:spPr>
          <a:xfrm>
            <a:off x="1095375" y="819150"/>
            <a:ext cx="6524625" cy="3962400"/>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291" name="TextBox 6"/>
          <p:cNvSpPr txBox="1"/>
          <p:nvPr/>
        </p:nvSpPr>
        <p:spPr>
          <a:xfrm>
            <a:off x="1676400" y="1228725"/>
            <a:ext cx="1866900" cy="1333500"/>
          </a:xfrm>
          <a:prstGeom prst="rect">
            <a:avLst/>
          </a:prstGeom>
          <a:effectLst/>
        </p:spPr>
        <p:txBody>
          <a:bodyPr wrap="square" rtlCol="0" anchor="t">
            <a:spAutoFit/>
          </a:bodyPr>
          <a:lstStyle/>
          <a:p>
            <a:pPr algn="l"/>
            <a:r>
              <a:rPr lang="en-US" sz="10050" b="0" i="0" u="none" spc="0" dirty="0" smtClean="0">
                <a:solidFill>
                  <a:srgbClr val="F8941D"/>
                </a:solidFill>
                <a:latin typeface="Impact"/>
              </a:rPr>
              <a:t>4.</a:t>
            </a:r>
          </a:p>
        </p:txBody>
      </p:sp>
      <p:pic>
        <p:nvPicPr>
          <p:cNvPr id="292" name="octoMom.jpg"/>
          <p:cNvPicPr>
            <a:picLocks noChangeAspect="1"/>
          </p:cNvPicPr>
          <p:nvPr/>
        </p:nvPicPr>
        <p:blipFill>
          <a:blip r:embed="rId2"/>
          <a:stretch>
            <a:fillRect/>
          </a:stretch>
        </p:blipFill>
        <p:spPr>
          <a:xfrm rot="-300000">
            <a:off x="4362450" y="971550"/>
            <a:ext cx="2733675" cy="3638550"/>
          </a:xfrm>
          <a:prstGeom prst="rect">
            <a:avLst/>
          </a:prstGeom>
          <a:ln w="57150">
            <a:solidFill>
              <a:schemeClr val="bg1"/>
            </a:solidFill>
          </a:ln>
          <a:effectLst>
            <a:outerShdw blurRad="50800" dist="38100" dir="2700000" algn="tl" rotWithShape="0">
              <a:srgbClr val="000000">
                <a:alpha val="65882"/>
              </a:srgbClr>
            </a:outerShdw>
          </a:effectLst>
        </p:spPr>
      </p:pic>
      <p:sp>
        <p:nvSpPr>
          <p:cNvPr id="293" name="TextBox 13"/>
          <p:cNvSpPr txBox="1"/>
          <p:nvPr/>
        </p:nvSpPr>
        <p:spPr>
          <a:xfrm>
            <a:off x="1685925" y="2743200"/>
            <a:ext cx="2628900" cy="1428750"/>
          </a:xfrm>
          <a:prstGeom prst="rect">
            <a:avLst/>
          </a:prstGeom>
          <a:effectLst/>
        </p:spPr>
        <p:txBody>
          <a:bodyPr wrap="square" rtlCol="0" anchor="t">
            <a:spAutoFit/>
          </a:bodyPr>
          <a:lstStyle/>
          <a:p>
            <a:pPr algn="l"/>
            <a:r>
              <a:rPr lang="en-US" sz="3300" b="0" i="0" u="none" spc="0" dirty="0" smtClean="0">
                <a:solidFill>
                  <a:srgbClr val="000000"/>
                </a:solidFill>
                <a:latin typeface="Impact"/>
              </a:rPr>
              <a:t>You can't be a little bit pregnant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91"/>
                                        </p:tgtEl>
                                        <p:attrNameLst>
                                          <p:attrName>style.visibility</p:attrName>
                                        </p:attrNameLst>
                                      </p:cBhvr>
                                      <p:to>
                                        <p:strVal val="visible"/>
                                      </p:to>
                                    </p:set>
                                    <p:anim calcmode="lin" valueType="num">
                                      <p:cBhvr>
                                        <p:cTn id="7" dur="1000" fill="hold"/>
                                        <p:tgtEl>
                                          <p:spTgt spid="291"/>
                                        </p:tgtEl>
                                        <p:attrNameLst>
                                          <p:attrName>ppt_w</p:attrName>
                                        </p:attrNameLst>
                                      </p:cBhvr>
                                      <p:tavLst>
                                        <p:tav tm="0">
                                          <p:val>
                                            <p:fltVal val="0"/>
                                          </p:val>
                                        </p:tav>
                                        <p:tav tm="100000">
                                          <p:val>
                                            <p:strVal val="#ppt_w"/>
                                          </p:val>
                                        </p:tav>
                                      </p:tavLst>
                                    </p:anim>
                                    <p:anim calcmode="lin" valueType="num">
                                      <p:cBhvr>
                                        <p:cTn id="8" dur="1000" fill="hold"/>
                                        <p:tgtEl>
                                          <p:spTgt spid="291"/>
                                        </p:tgtEl>
                                        <p:attrNameLst>
                                          <p:attrName>ppt_h</p:attrName>
                                        </p:attrNameLst>
                                      </p:cBhvr>
                                      <p:tavLst>
                                        <p:tav tm="0">
                                          <p:val>
                                            <p:fltVal val="0"/>
                                          </p:val>
                                        </p:tav>
                                        <p:tav tm="100000">
                                          <p:val>
                                            <p:strVal val="#ppt_h"/>
                                          </p:val>
                                        </p:tav>
                                      </p:tavLst>
                                    </p:anim>
                                    <p:anim calcmode="lin" valueType="num">
                                      <p:cBhvr>
                                        <p:cTn id="9" dur="1000" fill="hold"/>
                                        <p:tgtEl>
                                          <p:spTgt spid="291"/>
                                        </p:tgtEl>
                                        <p:attrNameLst>
                                          <p:attrName>style.rotation</p:attrName>
                                        </p:attrNameLst>
                                      </p:cBhvr>
                                      <p:tavLst>
                                        <p:tav tm="0">
                                          <p:val>
                                            <p:fltVal val="90"/>
                                          </p:val>
                                        </p:tav>
                                        <p:tav tm="100000">
                                          <p:val>
                                            <p:fltVal val="0"/>
                                          </p:val>
                                        </p:tav>
                                      </p:tavLst>
                                    </p:anim>
                                    <p:animEffect transition="in" filter="fade">
                                      <p:cBhvr>
                                        <p:cTn id="10" dur="1000"/>
                                        <p:tgtEl>
                                          <p:spTgt spid="291"/>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93"/>
                                        </p:tgtEl>
                                        <p:attrNameLst>
                                          <p:attrName>style.visibility</p:attrName>
                                        </p:attrNameLst>
                                      </p:cBhvr>
                                      <p:to>
                                        <p:strVal val="visible"/>
                                      </p:to>
                                    </p:set>
                                    <p:animEffect transition="in" filter="fade">
                                      <p:cBhvr>
                                        <p:cTn id="14" dur="500"/>
                                        <p:tgtEl>
                                          <p:spTgt spid="293"/>
                                        </p:tgtEl>
                                      </p:cBhvr>
                                    </p:animEffect>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292"/>
                                        </p:tgtEl>
                                        <p:attrNameLst>
                                          <p:attrName>style.visibility</p:attrName>
                                        </p:attrNameLst>
                                      </p:cBhvr>
                                      <p:to>
                                        <p:strVal val="visible"/>
                                      </p:to>
                                    </p:set>
                                    <p:anim calcmode="lin" valueType="num">
                                      <p:cBhvr additive="base">
                                        <p:cTn id="18" dur="500" fill="hold"/>
                                        <p:tgtEl>
                                          <p:spTgt spid="292"/>
                                        </p:tgtEl>
                                        <p:attrNameLst>
                                          <p:attrName>ppt_x</p:attrName>
                                        </p:attrNameLst>
                                      </p:cBhvr>
                                      <p:tavLst>
                                        <p:tav tm="0">
                                          <p:val>
                                            <p:strVal val="1+#ppt_w/2"/>
                                          </p:val>
                                        </p:tav>
                                        <p:tav tm="100000">
                                          <p:val>
                                            <p:strVal val="#ppt_x"/>
                                          </p:val>
                                        </p:tav>
                                      </p:tavLst>
                                    </p:anim>
                                    <p:anim calcmode="lin" valueType="num">
                                      <p:cBhvr additive="base">
                                        <p:cTn id="19" dur="500" fill="hold"/>
                                        <p:tgtEl>
                                          <p:spTgt spid="2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p:bldP spid="29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180000">
            <a:off x="-609598" y="814038"/>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0000">
            <a:off x="-334839" y="174192"/>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663" name="TextBox 6"/>
          <p:cNvSpPr txBox="1"/>
          <p:nvPr/>
        </p:nvSpPr>
        <p:spPr>
          <a:xfrm>
            <a:off x="809625" y="552450"/>
            <a:ext cx="5772150" cy="857250"/>
          </a:xfrm>
          <a:prstGeom prst="rect">
            <a:avLst/>
          </a:prstGeom>
          <a:effectLst/>
        </p:spPr>
        <p:txBody>
          <a:bodyPr wrap="square" rtlCol="0" anchor="t">
            <a:spAutoFit/>
          </a:bodyPr>
          <a:lstStyle/>
          <a:p>
            <a:pPr algn="l"/>
            <a:r>
              <a:rPr lang="en-US" sz="3000" b="0" i="0" u="none" spc="0" dirty="0" smtClean="0">
                <a:solidFill>
                  <a:srgbClr val="000000"/>
                </a:solidFill>
                <a:latin typeface="Impact"/>
              </a:rPr>
              <a:t>From every company that sets foot on the premises</a:t>
            </a:r>
          </a:p>
        </p:txBody>
      </p:sp>
      <p:pic>
        <p:nvPicPr>
          <p:cNvPr id="664" name="pauls-pix-026.jpg"/>
          <p:cNvPicPr>
            <a:picLocks noChangeAspect="1"/>
          </p:cNvPicPr>
          <p:nvPr/>
        </p:nvPicPr>
        <p:blipFill>
          <a:blip r:embed="rId2"/>
          <a:srcRect l="1708" t="2119" r="18254" b="17913"/>
          <a:stretch>
            <a:fillRect/>
          </a:stretch>
        </p:blipFill>
        <p:spPr>
          <a:xfrm rot="360000">
            <a:off x="3114675" y="1781175"/>
            <a:ext cx="3990975" cy="2981325"/>
          </a:xfrm>
          <a:prstGeom prst="rect">
            <a:avLst/>
          </a:prstGeom>
          <a:effectLst/>
        </p:spPr>
      </p:pic>
      <p:pic>
        <p:nvPicPr>
          <p:cNvPr id="665" name="article-2244255-1662EE11000005DC-459_634x356.jpg"/>
          <p:cNvPicPr>
            <a:picLocks noChangeAspect="1"/>
          </p:cNvPicPr>
          <p:nvPr/>
        </p:nvPicPr>
        <p:blipFill>
          <a:blip r:embed="rId3"/>
          <a:stretch>
            <a:fillRect/>
          </a:stretch>
        </p:blipFill>
        <p:spPr>
          <a:xfrm rot="-360000">
            <a:off x="361950" y="3133725"/>
            <a:ext cx="3667125" cy="2047875"/>
          </a:xfrm>
          <a:prstGeom prst="rect">
            <a:avLst/>
          </a:prstGeom>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65"/>
                                        </p:tgtEl>
                                        <p:attrNameLst>
                                          <p:attrName>style.visibility</p:attrName>
                                        </p:attrNameLst>
                                      </p:cBhvr>
                                      <p:to>
                                        <p:strVal val="visible"/>
                                      </p:to>
                                    </p:set>
                                    <p:anim calcmode="lin" valueType="num">
                                      <p:cBhvr additive="base">
                                        <p:cTn id="7" dur="500" fill="hold"/>
                                        <p:tgtEl>
                                          <p:spTgt spid="665"/>
                                        </p:tgtEl>
                                        <p:attrNameLst>
                                          <p:attrName>ppt_x</p:attrName>
                                        </p:attrNameLst>
                                      </p:cBhvr>
                                      <p:tavLst>
                                        <p:tav tm="0">
                                          <p:val>
                                            <p:strVal val="1+#ppt_w/2"/>
                                          </p:val>
                                        </p:tav>
                                        <p:tav tm="100000">
                                          <p:val>
                                            <p:strVal val="#ppt_x"/>
                                          </p:val>
                                        </p:tav>
                                      </p:tavLst>
                                    </p:anim>
                                    <p:anim calcmode="lin" valueType="num">
                                      <p:cBhvr additive="base">
                                        <p:cTn id="8" dur="500" fill="hold"/>
                                        <p:tgtEl>
                                          <p:spTgt spid="66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64"/>
                                        </p:tgtEl>
                                        <p:attrNameLst>
                                          <p:attrName>style.visibility</p:attrName>
                                        </p:attrNameLst>
                                      </p:cBhvr>
                                      <p:to>
                                        <p:strVal val="visible"/>
                                      </p:to>
                                    </p:set>
                                    <p:anim calcmode="lin" valueType="num">
                                      <p:cBhvr additive="base">
                                        <p:cTn id="11" dur="500" fill="hold"/>
                                        <p:tgtEl>
                                          <p:spTgt spid="664"/>
                                        </p:tgtEl>
                                        <p:attrNameLst>
                                          <p:attrName>ppt_x</p:attrName>
                                        </p:attrNameLst>
                                      </p:cBhvr>
                                      <p:tavLst>
                                        <p:tav tm="0">
                                          <p:val>
                                            <p:strVal val="0-#ppt_w/2"/>
                                          </p:val>
                                        </p:tav>
                                        <p:tav tm="100000">
                                          <p:val>
                                            <p:strVal val="#ppt_x"/>
                                          </p:val>
                                        </p:tav>
                                      </p:tavLst>
                                    </p:anim>
                                    <p:anim calcmode="lin" valueType="num">
                                      <p:cBhvr additive="base">
                                        <p:cTn id="12" dur="500" fill="hold"/>
                                        <p:tgtEl>
                                          <p:spTgt spid="6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39" name="Rectangle 38"/>
          <p:cNvSpPr/>
          <p:nvPr/>
        </p:nvSpPr>
        <p:spPr>
          <a:xfrm rot="-180000">
            <a:off x="-341164" y="250558"/>
            <a:ext cx="8153400" cy="1314043"/>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668" name="TextBox 7"/>
          <p:cNvSpPr txBox="1"/>
          <p:nvPr/>
        </p:nvSpPr>
        <p:spPr>
          <a:xfrm>
            <a:off x="400050" y="2419350"/>
            <a:ext cx="1333500" cy="590550"/>
          </a:xfrm>
          <a:prstGeom prst="rect">
            <a:avLst/>
          </a:prstGeom>
          <a:effectLst/>
        </p:spPr>
        <p:txBody>
          <a:bodyPr wrap="square" rtlCol="0" anchor="t">
            <a:spAutoFit/>
          </a:bodyPr>
          <a:lstStyle/>
          <a:p>
            <a:pPr algn="ctr"/>
            <a:r>
              <a:rPr lang="en-US" sz="2025" b="0" i="0" u="none" spc="0" dirty="0" smtClean="0">
                <a:solidFill>
                  <a:srgbClr val="000000"/>
                </a:solidFill>
                <a:latin typeface="Impact"/>
              </a:rPr>
              <a:t>Event Planner</a:t>
            </a:r>
          </a:p>
        </p:txBody>
      </p:sp>
      <p:sp>
        <p:nvSpPr>
          <p:cNvPr id="670" name="TextBox 1"/>
          <p:cNvSpPr txBox="1"/>
          <p:nvPr/>
        </p:nvSpPr>
        <p:spPr>
          <a:xfrm>
            <a:off x="1085850" y="542925"/>
            <a:ext cx="5438775" cy="923330"/>
          </a:xfrm>
          <a:prstGeom prst="rect">
            <a:avLst/>
          </a:prstGeom>
          <a:effectLst/>
        </p:spPr>
        <p:txBody>
          <a:bodyPr wrap="square" rtlCol="0" anchor="t">
            <a:spAutoFit/>
          </a:bodyPr>
          <a:lstStyle/>
          <a:p>
            <a:pPr algn="l"/>
            <a:r>
              <a:rPr lang="en-US" sz="2700" b="0" i="0" u="none" spc="0" dirty="0" smtClean="0">
                <a:solidFill>
                  <a:srgbClr val="000000"/>
                </a:solidFill>
                <a:latin typeface="Impact"/>
              </a:rPr>
              <a:t>Entities that would be named in a lawsuit </a:t>
            </a:r>
            <a:r>
              <a:rPr lang="en-US" sz="2700" b="0" i="0" u="none" spc="0" dirty="0" smtClean="0">
                <a:solidFill>
                  <a:srgbClr val="000000"/>
                </a:solidFill>
                <a:latin typeface="Impact"/>
              </a:rPr>
              <a:t>against the venue</a:t>
            </a:r>
            <a:endParaRPr lang="en-US" sz="2700" b="0" i="0" u="none" spc="0" dirty="0" smtClean="0">
              <a:solidFill>
                <a:srgbClr val="000000"/>
              </a:solidFill>
              <a:latin typeface="Impact"/>
            </a:endParaRPr>
          </a:p>
        </p:txBody>
      </p:sp>
      <p:sp>
        <p:nvSpPr>
          <p:cNvPr id="671" name="TextBox 9"/>
          <p:cNvSpPr txBox="1"/>
          <p:nvPr/>
        </p:nvSpPr>
        <p:spPr>
          <a:xfrm>
            <a:off x="4495800" y="1828800"/>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Tent Rental</a:t>
            </a:r>
          </a:p>
        </p:txBody>
      </p:sp>
      <p:sp>
        <p:nvSpPr>
          <p:cNvPr id="672" name="TextBox 10"/>
          <p:cNvSpPr txBox="1"/>
          <p:nvPr/>
        </p:nvSpPr>
        <p:spPr>
          <a:xfrm>
            <a:off x="2352675" y="1943100"/>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Caterer</a:t>
            </a:r>
          </a:p>
        </p:txBody>
      </p:sp>
      <p:sp>
        <p:nvSpPr>
          <p:cNvPr id="673" name="TextBox 11"/>
          <p:cNvSpPr txBox="1"/>
          <p:nvPr/>
        </p:nvSpPr>
        <p:spPr>
          <a:xfrm>
            <a:off x="5162550" y="2867025"/>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Entertainment</a:t>
            </a:r>
          </a:p>
        </p:txBody>
      </p:sp>
      <p:sp>
        <p:nvSpPr>
          <p:cNvPr id="675" name="TextBox 12"/>
          <p:cNvSpPr txBox="1"/>
          <p:nvPr/>
        </p:nvSpPr>
        <p:spPr>
          <a:xfrm>
            <a:off x="2333625" y="4686300"/>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Stage</a:t>
            </a:r>
          </a:p>
        </p:txBody>
      </p:sp>
      <p:sp>
        <p:nvSpPr>
          <p:cNvPr id="677" name="TextBox 13"/>
          <p:cNvSpPr txBox="1"/>
          <p:nvPr/>
        </p:nvSpPr>
        <p:spPr>
          <a:xfrm>
            <a:off x="3724275" y="4991100"/>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Decorations</a:t>
            </a:r>
          </a:p>
        </p:txBody>
      </p:sp>
      <p:sp>
        <p:nvSpPr>
          <p:cNvPr id="679" name="TextBox 14"/>
          <p:cNvSpPr txBox="1"/>
          <p:nvPr/>
        </p:nvSpPr>
        <p:spPr>
          <a:xfrm>
            <a:off x="5124450" y="4000500"/>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Activities</a:t>
            </a:r>
          </a:p>
        </p:txBody>
      </p:sp>
      <p:sp>
        <p:nvSpPr>
          <p:cNvPr id="683" name="TextBox 16"/>
          <p:cNvSpPr txBox="1"/>
          <p:nvPr/>
        </p:nvSpPr>
        <p:spPr>
          <a:xfrm>
            <a:off x="590550" y="3390900"/>
            <a:ext cx="1333500"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Customer</a:t>
            </a:r>
          </a:p>
        </p:txBody>
      </p:sp>
      <p:sp>
        <p:nvSpPr>
          <p:cNvPr id="686" name="TextBox 15"/>
          <p:cNvSpPr txBox="1"/>
          <p:nvPr/>
        </p:nvSpPr>
        <p:spPr>
          <a:xfrm>
            <a:off x="333375" y="4200525"/>
            <a:ext cx="2352675" cy="1733550"/>
          </a:xfrm>
          <a:prstGeom prst="rect">
            <a:avLst/>
          </a:prstGeom>
          <a:effectLst/>
        </p:spPr>
        <p:txBody>
          <a:bodyPr wrap="square" rtlCol="0" anchor="t">
            <a:spAutoFit/>
          </a:bodyPr>
          <a:lstStyle/>
          <a:p>
            <a:pPr algn="l"/>
            <a:r>
              <a:rPr lang="en-US" sz="1350" b="0" i="0" u="none" spc="0" dirty="0" smtClean="0">
                <a:solidFill>
                  <a:srgbClr val="000000"/>
                </a:solidFill>
                <a:latin typeface="Nina Compressed"/>
              </a:rPr>
              <a:t>So if there is a claim for a covered activity during setup, during the event, and take down, the policies would provide defense coverage for the venue</a:t>
            </a:r>
          </a:p>
          <a:p>
            <a:pPr algn="l"/>
            <a:endParaRPr lang="en-US" sz="1350" b="0" i="0" u="none" spc="0" dirty="0" smtClean="0">
              <a:solidFill>
                <a:srgbClr val="000000"/>
              </a:solidFill>
              <a:latin typeface="Nina Compressed"/>
            </a:endParaRPr>
          </a:p>
          <a:p>
            <a:pPr algn="l"/>
            <a:endParaRPr lang="en-US" sz="1350" b="0" i="0" u="none" spc="0" dirty="0" smtClean="0">
              <a:solidFill>
                <a:srgbClr val="000000"/>
              </a:solidFill>
              <a:latin typeface="Nina Compressed"/>
            </a:endParaRPr>
          </a:p>
        </p:txBody>
      </p:sp>
      <p:sp>
        <p:nvSpPr>
          <p:cNvPr id="2" name="Rectangle 1"/>
          <p:cNvSpPr/>
          <p:nvPr/>
        </p:nvSpPr>
        <p:spPr>
          <a:xfrm>
            <a:off x="2533650" y="2867025"/>
            <a:ext cx="1809750" cy="1057275"/>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Impact" panose="020B0806030902050204" pitchFamily="34" charset="0"/>
              </a:rPr>
              <a:t>Venue</a:t>
            </a:r>
            <a:endParaRPr lang="en-US" sz="2400" dirty="0">
              <a:solidFill>
                <a:schemeClr val="tx1"/>
              </a:solidFill>
              <a:latin typeface="Impact" panose="020B0806030902050204" pitchFamily="34" charset="0"/>
            </a:endParaRPr>
          </a:p>
        </p:txBody>
      </p:sp>
      <p:cxnSp>
        <p:nvCxnSpPr>
          <p:cNvPr id="4" name="Straight Arrow Connector 3"/>
          <p:cNvCxnSpPr>
            <a:stCxn id="683" idx="3"/>
          </p:cNvCxnSpPr>
          <p:nvPr/>
        </p:nvCxnSpPr>
        <p:spPr>
          <a:xfrm>
            <a:off x="1924050" y="3543300"/>
            <a:ext cx="42862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a:off x="1509712" y="2714625"/>
            <a:ext cx="842963" cy="152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a:off x="3433762" y="2295525"/>
            <a:ext cx="0"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H="1">
            <a:off x="4495800" y="2219325"/>
            <a:ext cx="533400" cy="5715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H="1">
            <a:off x="4495800" y="3086100"/>
            <a:ext cx="914400" cy="857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H="1" flipV="1">
            <a:off x="4533900" y="3695700"/>
            <a:ext cx="95250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flipH="1" flipV="1">
            <a:off x="4267200" y="4152900"/>
            <a:ext cx="495300" cy="762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675" idx="0"/>
          </p:cNvCxnSpPr>
          <p:nvPr/>
        </p:nvCxnSpPr>
        <p:spPr>
          <a:xfrm flipH="1" flipV="1">
            <a:off x="3433762" y="4133850"/>
            <a:ext cx="1" cy="5524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2"/>
                                        </p:tgtEl>
                                        <p:attrNameLst>
                                          <p:attrName>style.visibility</p:attrName>
                                        </p:attrNameLst>
                                      </p:cBhvr>
                                      <p:to>
                                        <p:strVal val="visible"/>
                                      </p:to>
                                    </p:set>
                                    <p:animEffect transition="in" filter="fade">
                                      <p:cBhvr>
                                        <p:cTn id="7" dur="500"/>
                                        <p:tgtEl>
                                          <p:spTgt spid="672"/>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71"/>
                                        </p:tgtEl>
                                        <p:attrNameLst>
                                          <p:attrName>style.visibility</p:attrName>
                                        </p:attrNameLst>
                                      </p:cBhvr>
                                      <p:to>
                                        <p:strVal val="visible"/>
                                      </p:to>
                                    </p:set>
                                    <p:animEffect transition="in" filter="fade">
                                      <p:cBhvr>
                                        <p:cTn id="14" dur="500"/>
                                        <p:tgtEl>
                                          <p:spTgt spid="671"/>
                                        </p:tgtEl>
                                      </p:cBhvr>
                                    </p:animEffect>
                                  </p:childTnLst>
                                </p:cTn>
                              </p:par>
                              <p:par>
                                <p:cTn id="15" presetID="22" presetClass="entr" presetSubtype="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73"/>
                                        </p:tgtEl>
                                        <p:attrNameLst>
                                          <p:attrName>style.visibility</p:attrName>
                                        </p:attrNameLst>
                                      </p:cBhvr>
                                      <p:to>
                                        <p:strVal val="visible"/>
                                      </p:to>
                                    </p:set>
                                    <p:animEffect transition="in" filter="fade">
                                      <p:cBhvr>
                                        <p:cTn id="21" dur="500"/>
                                        <p:tgtEl>
                                          <p:spTgt spid="673"/>
                                        </p:tgtEl>
                                      </p:cBhvr>
                                    </p:animEffect>
                                  </p:childTnLst>
                                </p:cTn>
                              </p:par>
                              <p:par>
                                <p:cTn id="22" presetID="22" presetClass="entr" presetSubtype="2"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679"/>
                                        </p:tgtEl>
                                        <p:attrNameLst>
                                          <p:attrName>style.visibility</p:attrName>
                                        </p:attrNameLst>
                                      </p:cBhvr>
                                      <p:to>
                                        <p:strVal val="visible"/>
                                      </p:to>
                                    </p:set>
                                    <p:animEffect transition="in" filter="fade">
                                      <p:cBhvr>
                                        <p:cTn id="28" dur="500"/>
                                        <p:tgtEl>
                                          <p:spTgt spid="679"/>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677"/>
                                        </p:tgtEl>
                                        <p:attrNameLst>
                                          <p:attrName>style.visibility</p:attrName>
                                        </p:attrNameLst>
                                      </p:cBhvr>
                                      <p:to>
                                        <p:strVal val="visible"/>
                                      </p:to>
                                    </p:set>
                                    <p:animEffect transition="in" filter="fade">
                                      <p:cBhvr>
                                        <p:cTn id="35" dur="500"/>
                                        <p:tgtEl>
                                          <p:spTgt spid="677"/>
                                        </p:tgtEl>
                                      </p:cBhvr>
                                    </p:animEffect>
                                  </p:childTnLst>
                                </p:cTn>
                              </p:par>
                              <p:par>
                                <p:cTn id="36" presetID="2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675"/>
                                        </p:tgtEl>
                                        <p:attrNameLst>
                                          <p:attrName>style.visibility</p:attrName>
                                        </p:attrNameLst>
                                      </p:cBhvr>
                                      <p:to>
                                        <p:strVal val="visible"/>
                                      </p:to>
                                    </p:set>
                                    <p:animEffect transition="in" filter="fade">
                                      <p:cBhvr>
                                        <p:cTn id="42" dur="500"/>
                                        <p:tgtEl>
                                          <p:spTgt spid="675"/>
                                        </p:tgtEl>
                                      </p:cBhvr>
                                    </p:animEffect>
                                  </p:childTnLst>
                                </p:cTn>
                              </p:par>
                              <p:par>
                                <p:cTn id="43" presetID="2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683"/>
                                        </p:tgtEl>
                                        <p:attrNameLst>
                                          <p:attrName>style.visibility</p:attrName>
                                        </p:attrNameLst>
                                      </p:cBhvr>
                                      <p:to>
                                        <p:strVal val="visible"/>
                                      </p:to>
                                    </p:set>
                                    <p:animEffect transition="in" filter="fade">
                                      <p:cBhvr>
                                        <p:cTn id="49" dur="500"/>
                                        <p:tgtEl>
                                          <p:spTgt spid="683"/>
                                        </p:tgtEl>
                                      </p:cBhvr>
                                    </p:animEffect>
                                  </p:childTnLst>
                                </p:cTn>
                              </p:par>
                              <p:par>
                                <p:cTn id="50" presetID="22" presetClass="entr" presetSubtype="8"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668"/>
                                        </p:tgtEl>
                                        <p:attrNameLst>
                                          <p:attrName>style.visibility</p:attrName>
                                        </p:attrNameLst>
                                      </p:cBhvr>
                                      <p:to>
                                        <p:strVal val="visible"/>
                                      </p:to>
                                    </p:set>
                                    <p:animEffect transition="in" filter="fade">
                                      <p:cBhvr>
                                        <p:cTn id="56" dur="500"/>
                                        <p:tgtEl>
                                          <p:spTgt spid="668"/>
                                        </p:tgtEl>
                                      </p:cBhvr>
                                    </p:animEffect>
                                  </p:childTnLst>
                                </p:cTn>
                              </p:par>
                              <p:par>
                                <p:cTn id="57" presetID="22" presetClass="entr" presetSubtype="8"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500"/>
                                        <p:tgtEl>
                                          <p:spTgt spid="6"/>
                                        </p:tgtEl>
                                      </p:cBhvr>
                                    </p:animEffect>
                                  </p:childTnLst>
                                </p:cTn>
                              </p:par>
                            </p:childTnLst>
                          </p:cTn>
                        </p:par>
                        <p:par>
                          <p:cTn id="60" fill="hold">
                            <p:stCondLst>
                              <p:cond delay="4000"/>
                            </p:stCondLst>
                            <p:childTnLst>
                              <p:par>
                                <p:cTn id="61" presetID="2" presetClass="entr" presetSubtype="4" fill="hold" grpId="0" nodeType="afterEffect">
                                  <p:stCondLst>
                                    <p:cond delay="0"/>
                                  </p:stCondLst>
                                  <p:childTnLst>
                                    <p:set>
                                      <p:cBhvr>
                                        <p:cTn id="62" dur="1" fill="hold">
                                          <p:stCondLst>
                                            <p:cond delay="0"/>
                                          </p:stCondLst>
                                        </p:cTn>
                                        <p:tgtEl>
                                          <p:spTgt spid="686"/>
                                        </p:tgtEl>
                                        <p:attrNameLst>
                                          <p:attrName>style.visibility</p:attrName>
                                        </p:attrNameLst>
                                      </p:cBhvr>
                                      <p:to>
                                        <p:strVal val="visible"/>
                                      </p:to>
                                    </p:set>
                                    <p:anim calcmode="lin" valueType="num">
                                      <p:cBhvr additive="base">
                                        <p:cTn id="63" dur="500" fill="hold"/>
                                        <p:tgtEl>
                                          <p:spTgt spid="686"/>
                                        </p:tgtEl>
                                        <p:attrNameLst>
                                          <p:attrName>ppt_x</p:attrName>
                                        </p:attrNameLst>
                                      </p:cBhvr>
                                      <p:tavLst>
                                        <p:tav tm="0">
                                          <p:val>
                                            <p:strVal val="#ppt_x"/>
                                          </p:val>
                                        </p:tav>
                                        <p:tav tm="100000">
                                          <p:val>
                                            <p:strVal val="#ppt_x"/>
                                          </p:val>
                                        </p:tav>
                                      </p:tavLst>
                                    </p:anim>
                                    <p:anim calcmode="lin" valueType="num">
                                      <p:cBhvr additive="base">
                                        <p:cTn id="64" dur="500" fill="hold"/>
                                        <p:tgtEl>
                                          <p:spTgt spid="6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 grpId="0"/>
      <p:bldP spid="671" grpId="0"/>
      <p:bldP spid="672" grpId="0"/>
      <p:bldP spid="673" grpId="0"/>
      <p:bldP spid="675" grpId="0"/>
      <p:bldP spid="677" grpId="0"/>
      <p:bldP spid="679" grpId="0"/>
      <p:bldP spid="683" grpId="0"/>
      <p:bldP spid="68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17" name="Rectangle 16"/>
          <p:cNvSpPr/>
          <p:nvPr/>
        </p:nvSpPr>
        <p:spPr>
          <a:xfrm rot="480000">
            <a:off x="-206172" y="3415676"/>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480000">
            <a:off x="68587" y="2775830"/>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pic>
        <p:nvPicPr>
          <p:cNvPr id="323" name="planner.png"/>
          <p:cNvPicPr>
            <a:picLocks noChangeAspect="1"/>
          </p:cNvPicPr>
          <p:nvPr/>
        </p:nvPicPr>
        <p:blipFill>
          <a:blip r:embed="rId2"/>
          <a:stretch>
            <a:fillRect/>
          </a:stretch>
        </p:blipFill>
        <p:spPr>
          <a:xfrm>
            <a:off x="-4097215" y="85725"/>
            <a:ext cx="10553700" cy="8001000"/>
          </a:xfrm>
          <a:prstGeom prst="rect">
            <a:avLst/>
          </a:prstGeom>
          <a:effectLst/>
        </p:spPr>
      </p:pic>
      <p:sp>
        <p:nvSpPr>
          <p:cNvPr id="324" name="TextBox 1"/>
          <p:cNvSpPr txBox="1"/>
          <p:nvPr/>
        </p:nvSpPr>
        <p:spPr>
          <a:xfrm>
            <a:off x="1600200" y="600075"/>
            <a:ext cx="4838700" cy="428625"/>
          </a:xfrm>
          <a:prstGeom prst="rect">
            <a:avLst/>
          </a:prstGeom>
          <a:effectLst/>
        </p:spPr>
        <p:txBody>
          <a:bodyPr wrap="square" rtlCol="0" anchor="t">
            <a:spAutoFit/>
          </a:bodyPr>
          <a:lstStyle/>
          <a:p>
            <a:pPr algn="l"/>
            <a:r>
              <a:rPr lang="en-US" sz="3000" b="0" i="0" u="none" spc="0" dirty="0" smtClean="0">
                <a:solidFill>
                  <a:srgbClr val="000000"/>
                </a:solidFill>
                <a:latin typeface="Impact"/>
              </a:rPr>
              <a:t>Today's Agenda</a:t>
            </a:r>
          </a:p>
        </p:txBody>
      </p:sp>
      <p:sp>
        <p:nvSpPr>
          <p:cNvPr id="325" name="TextBox 2"/>
          <p:cNvSpPr txBox="1"/>
          <p:nvPr/>
        </p:nvSpPr>
        <p:spPr>
          <a:xfrm>
            <a:off x="1562100" y="1409700"/>
            <a:ext cx="42862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1.</a:t>
            </a:r>
          </a:p>
        </p:txBody>
      </p:sp>
      <p:sp>
        <p:nvSpPr>
          <p:cNvPr id="326" name="TextBox 3"/>
          <p:cNvSpPr txBox="1"/>
          <p:nvPr/>
        </p:nvSpPr>
        <p:spPr>
          <a:xfrm>
            <a:off x="2057400" y="1544479"/>
            <a:ext cx="3409950" cy="307777"/>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Event </a:t>
            </a:r>
            <a:r>
              <a:rPr lang="en-US" sz="1400" b="1" i="0" u="none" spc="0" dirty="0" smtClean="0">
                <a:solidFill>
                  <a:srgbClr val="204A7E"/>
                </a:solidFill>
                <a:latin typeface="Courier New" panose="02070309020205020404" pitchFamily="49" charset="0"/>
                <a:cs typeface="Courier New" panose="02070309020205020404" pitchFamily="49" charset="0"/>
              </a:rPr>
              <a:t>Planner Insurance </a:t>
            </a:r>
            <a:endParaRPr lang="en-US" sz="1400" b="1" i="0" u="none" spc="0" dirty="0" smtClean="0">
              <a:solidFill>
                <a:srgbClr val="204A7E"/>
              </a:solidFill>
              <a:latin typeface="Courier New" panose="02070309020205020404" pitchFamily="49" charset="0"/>
              <a:cs typeface="Courier New" panose="02070309020205020404" pitchFamily="49" charset="0"/>
            </a:endParaRPr>
          </a:p>
        </p:txBody>
      </p:sp>
      <p:sp>
        <p:nvSpPr>
          <p:cNvPr id="327" name="TextBox 8"/>
          <p:cNvSpPr txBox="1"/>
          <p:nvPr/>
        </p:nvSpPr>
        <p:spPr>
          <a:xfrm>
            <a:off x="1590675" y="2066925"/>
            <a:ext cx="44767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2.</a:t>
            </a:r>
          </a:p>
        </p:txBody>
      </p:sp>
      <p:sp>
        <p:nvSpPr>
          <p:cNvPr id="328" name="TextBox 9"/>
          <p:cNvSpPr txBox="1"/>
          <p:nvPr/>
        </p:nvSpPr>
        <p:spPr>
          <a:xfrm>
            <a:off x="2066925" y="2066211"/>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Venue Insurance
Requirements</a:t>
            </a:r>
          </a:p>
        </p:txBody>
      </p:sp>
      <p:sp>
        <p:nvSpPr>
          <p:cNvPr id="329" name="TextBox 10"/>
          <p:cNvSpPr txBox="1"/>
          <p:nvPr/>
        </p:nvSpPr>
        <p:spPr>
          <a:xfrm>
            <a:off x="1619250" y="2743200"/>
            <a:ext cx="47625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3.</a:t>
            </a:r>
          </a:p>
        </p:txBody>
      </p:sp>
      <p:sp>
        <p:nvSpPr>
          <p:cNvPr id="330" name="TextBox 11"/>
          <p:cNvSpPr txBox="1"/>
          <p:nvPr/>
        </p:nvSpPr>
        <p:spPr>
          <a:xfrm>
            <a:off x="2095500" y="2882444"/>
            <a:ext cx="3409950" cy="307777"/>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Customer </a:t>
            </a:r>
            <a:r>
              <a:rPr lang="en-US" sz="1400" b="1" i="0" u="none" spc="0" dirty="0" smtClean="0">
                <a:solidFill>
                  <a:srgbClr val="204A7E"/>
                </a:solidFill>
                <a:latin typeface="Courier New" panose="02070309020205020404" pitchFamily="49" charset="0"/>
                <a:cs typeface="Courier New" panose="02070309020205020404" pitchFamily="49" charset="0"/>
              </a:rPr>
              <a:t>Insurance </a:t>
            </a:r>
            <a:r>
              <a:rPr lang="en-US" sz="1400" b="1" i="0" u="none" spc="0" dirty="0" smtClean="0">
                <a:solidFill>
                  <a:srgbClr val="204A7E"/>
                </a:solidFill>
                <a:latin typeface="Courier New" panose="02070309020205020404" pitchFamily="49" charset="0"/>
                <a:cs typeface="Courier New" panose="02070309020205020404" pitchFamily="49" charset="0"/>
              </a:rPr>
              <a:t>Needs</a:t>
            </a:r>
          </a:p>
        </p:txBody>
      </p:sp>
      <p:sp>
        <p:nvSpPr>
          <p:cNvPr id="331" name="TextBox 12"/>
          <p:cNvSpPr txBox="1"/>
          <p:nvPr/>
        </p:nvSpPr>
        <p:spPr>
          <a:xfrm>
            <a:off x="1638300" y="3419475"/>
            <a:ext cx="45720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4.</a:t>
            </a:r>
          </a:p>
        </p:txBody>
      </p:sp>
      <p:sp>
        <p:nvSpPr>
          <p:cNvPr id="332" name="TextBox 13"/>
          <p:cNvSpPr txBox="1"/>
          <p:nvPr/>
        </p:nvSpPr>
        <p:spPr>
          <a:xfrm>
            <a:off x="2114550" y="340108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Subcontractor 
Insurance Needs</a:t>
            </a:r>
          </a:p>
        </p:txBody>
      </p:sp>
      <p:sp>
        <p:nvSpPr>
          <p:cNvPr id="333" name="TextBox 14"/>
          <p:cNvSpPr txBox="1"/>
          <p:nvPr/>
        </p:nvSpPr>
        <p:spPr>
          <a:xfrm>
            <a:off x="1657350" y="4105275"/>
            <a:ext cx="49530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5.</a:t>
            </a:r>
          </a:p>
        </p:txBody>
      </p:sp>
      <p:sp>
        <p:nvSpPr>
          <p:cNvPr id="334" name="TextBox 15"/>
          <p:cNvSpPr txBox="1"/>
          <p:nvPr/>
        </p:nvSpPr>
        <p:spPr>
          <a:xfrm>
            <a:off x="2133600" y="4152186"/>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What is a </a:t>
            </a:r>
            <a:r>
              <a:rPr lang="en-US" sz="1400" b="1" i="0" u="none" spc="0" dirty="0" smtClean="0">
                <a:solidFill>
                  <a:srgbClr val="204A7E"/>
                </a:solidFill>
                <a:latin typeface="Courier New" panose="02070309020205020404" pitchFamily="49" charset="0"/>
                <a:cs typeface="Courier New" panose="02070309020205020404" pitchFamily="49" charset="0"/>
              </a:rPr>
              <a:t>Certificate </a:t>
            </a:r>
            <a:r>
              <a:rPr lang="en-US" sz="1400" b="1" i="0" u="none" spc="0" dirty="0" smtClean="0">
                <a:solidFill>
                  <a:srgbClr val="204A7E"/>
                </a:solidFill>
                <a:latin typeface="Courier New" panose="02070309020205020404" pitchFamily="49" charset="0"/>
                <a:cs typeface="Courier New" panose="02070309020205020404" pitchFamily="49" charset="0"/>
              </a:rPr>
              <a:t>
of </a:t>
            </a:r>
            <a:r>
              <a:rPr lang="en-US" sz="1400" b="1" i="0" u="none" spc="0" dirty="0" smtClean="0">
                <a:solidFill>
                  <a:srgbClr val="204A7E"/>
                </a:solidFill>
                <a:latin typeface="Courier New" panose="02070309020205020404" pitchFamily="49" charset="0"/>
                <a:cs typeface="Courier New" panose="02070309020205020404" pitchFamily="49" charset="0"/>
              </a:rPr>
              <a:t>Insurance</a:t>
            </a:r>
            <a:r>
              <a:rPr lang="en-US" sz="1400" b="1" i="0" u="none" spc="0" dirty="0" smtClean="0">
                <a:solidFill>
                  <a:srgbClr val="204A7E"/>
                </a:solidFill>
                <a:latin typeface="Courier New" panose="02070309020205020404" pitchFamily="49" charset="0"/>
                <a:cs typeface="Courier New" panose="02070309020205020404" pitchFamily="49" charset="0"/>
              </a:rPr>
              <a:t>?</a:t>
            </a:r>
          </a:p>
        </p:txBody>
      </p:sp>
      <p:sp>
        <p:nvSpPr>
          <p:cNvPr id="335" name="TextBox 16"/>
          <p:cNvSpPr txBox="1"/>
          <p:nvPr/>
        </p:nvSpPr>
        <p:spPr>
          <a:xfrm>
            <a:off x="1666875" y="4886325"/>
            <a:ext cx="46672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6.</a:t>
            </a:r>
          </a:p>
        </p:txBody>
      </p:sp>
      <p:sp>
        <p:nvSpPr>
          <p:cNvPr id="336" name="TextBox 17"/>
          <p:cNvSpPr txBox="1"/>
          <p:nvPr/>
        </p:nvSpPr>
        <p:spPr>
          <a:xfrm>
            <a:off x="2152650" y="492508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What </a:t>
            </a:r>
            <a:r>
              <a:rPr lang="en-US" sz="1400" b="1" i="0" u="none" spc="0" dirty="0" smtClean="0">
                <a:solidFill>
                  <a:srgbClr val="204A7E"/>
                </a:solidFill>
                <a:latin typeface="Courier New" panose="02070309020205020404" pitchFamily="49" charset="0"/>
                <a:cs typeface="Courier New" panose="02070309020205020404" pitchFamily="49" charset="0"/>
              </a:rPr>
              <a:t>To </a:t>
            </a:r>
            <a:r>
              <a:rPr lang="en-US" sz="1400" b="1" dirty="0">
                <a:solidFill>
                  <a:srgbClr val="204A7E"/>
                </a:solidFill>
                <a:latin typeface="Courier New" panose="02070309020205020404" pitchFamily="49" charset="0"/>
                <a:cs typeface="Courier New" panose="02070309020205020404" pitchFamily="49" charset="0"/>
              </a:rPr>
              <a:t>D</a:t>
            </a:r>
            <a:r>
              <a:rPr lang="en-US" sz="1400" b="1" i="0" u="none" spc="0" dirty="0" smtClean="0">
                <a:solidFill>
                  <a:srgbClr val="204A7E"/>
                </a:solidFill>
                <a:latin typeface="Courier New" panose="02070309020205020404" pitchFamily="49" charset="0"/>
                <a:cs typeface="Courier New" panose="02070309020205020404" pitchFamily="49" charset="0"/>
              </a:rPr>
              <a:t>o </a:t>
            </a:r>
            <a:r>
              <a:rPr lang="en-US" sz="1400" b="1" i="0" u="none" spc="0" dirty="0" smtClean="0">
                <a:solidFill>
                  <a:srgbClr val="204A7E"/>
                </a:solidFill>
                <a:latin typeface="Courier New" panose="02070309020205020404" pitchFamily="49" charset="0"/>
                <a:cs typeface="Courier New" panose="02070309020205020404" pitchFamily="49" charset="0"/>
              </a:rPr>
              <a:t>in case 
of an incident</a:t>
            </a:r>
          </a:p>
        </p:txBody>
      </p:sp>
      <p:cxnSp>
        <p:nvCxnSpPr>
          <p:cNvPr id="3" name="Straight Connector 2"/>
          <p:cNvCxnSpPr/>
          <p:nvPr/>
        </p:nvCxnSpPr>
        <p:spPr>
          <a:xfrm>
            <a:off x="2057400" y="1670566"/>
            <a:ext cx="23812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2152651" y="2247900"/>
            <a:ext cx="19526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2152650" y="2400300"/>
            <a:ext cx="1952625"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66014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7" name="Rectangle 6"/>
          <p:cNvSpPr/>
          <p:nvPr/>
        </p:nvSpPr>
        <p:spPr>
          <a:xfrm rot="-180000">
            <a:off x="-366536" y="4027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8" name="Rectangle 7"/>
          <p:cNvSpPr/>
          <p:nvPr/>
        </p:nvSpPr>
        <p:spPr>
          <a:xfrm rot="-180000">
            <a:off x="-398580" y="36973"/>
            <a:ext cx="8763000" cy="1463040"/>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11" name="TextBox 6"/>
          <p:cNvSpPr txBox="1"/>
          <p:nvPr/>
        </p:nvSpPr>
        <p:spPr>
          <a:xfrm rot="-180000">
            <a:off x="600075" y="542925"/>
            <a:ext cx="6610350" cy="561975"/>
          </a:xfrm>
          <a:prstGeom prst="rect">
            <a:avLst/>
          </a:prstGeom>
          <a:effectLst/>
        </p:spPr>
        <p:txBody>
          <a:bodyPr wrap="square" rtlCol="0" anchor="t">
            <a:spAutoFit/>
          </a:bodyPr>
          <a:lstStyle/>
          <a:p>
            <a:pPr algn="l"/>
            <a:r>
              <a:rPr lang="en-US" sz="3975" b="0" i="0" u="none" spc="0" dirty="0" smtClean="0">
                <a:solidFill>
                  <a:srgbClr val="204E7E"/>
                </a:solidFill>
                <a:latin typeface="Impact"/>
              </a:rPr>
              <a:t>Customer Insurance Needs</a:t>
            </a:r>
          </a:p>
        </p:txBody>
      </p:sp>
      <p:sp>
        <p:nvSpPr>
          <p:cNvPr id="712" name="Rounded Rectangle 12"/>
          <p:cNvSpPr/>
          <p:nvPr/>
        </p:nvSpPr>
        <p:spPr>
          <a:xfrm rot="-180000">
            <a:off x="819150" y="1491086"/>
            <a:ext cx="6124575" cy="3914775"/>
          </a:xfrm>
          <a:prstGeom prst="roundRect">
            <a:avLst/>
          </a:prstGeom>
          <a:solidFill>
            <a:schemeClr val="bg1"/>
          </a:solidFill>
          <a:ln w="142875">
            <a:solidFill>
              <a:srgbClr val="F7931C"/>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713" name="TextBox 8"/>
          <p:cNvSpPr txBox="1"/>
          <p:nvPr/>
        </p:nvSpPr>
        <p:spPr>
          <a:xfrm rot="-180000">
            <a:off x="1181100" y="2056954"/>
            <a:ext cx="5553075" cy="5078313"/>
          </a:xfrm>
          <a:prstGeom prst="rect">
            <a:avLst/>
          </a:prstGeom>
          <a:effectLst/>
        </p:spPr>
        <p:txBody>
          <a:bodyPr wrap="square" rtlCol="0" anchor="t">
            <a:spAutoFit/>
          </a:bodyPr>
          <a:lstStyle/>
          <a:p>
            <a:pPr marL="342900" indent="-342900" algn="l">
              <a:buFont typeface="Arial" panose="020B0604020202020204" pitchFamily="34" charset="0"/>
              <a:buChar char="•"/>
            </a:pPr>
            <a:r>
              <a:rPr lang="en-US" sz="2025" b="0" i="0" u="none" spc="0" dirty="0" smtClean="0">
                <a:solidFill>
                  <a:srgbClr val="000000"/>
                </a:solidFill>
                <a:latin typeface="Nina Compressed"/>
              </a:rPr>
              <a:t>Event Insurance providing general liability coverage, usually $1,000,000 limit</a:t>
            </a:r>
            <a:br>
              <a:rPr lang="en-US" sz="2025" b="0" i="0" u="none" spc="0" dirty="0" smtClean="0">
                <a:solidFill>
                  <a:srgbClr val="000000"/>
                </a:solidFill>
                <a:latin typeface="Nina Compressed"/>
              </a:rPr>
            </a:br>
            <a:endParaRPr lang="en-US" sz="2025" b="0" i="0" u="none" spc="0" dirty="0" smtClean="0">
              <a:solidFill>
                <a:srgbClr val="000000"/>
              </a:solidFill>
              <a:latin typeface="Nina Compressed"/>
            </a:endParaRPr>
          </a:p>
          <a:p>
            <a:pPr marL="342900" indent="-342900" algn="l">
              <a:buFont typeface="Arial" panose="020B0604020202020204" pitchFamily="34" charset="0"/>
              <a:buChar char="•"/>
            </a:pPr>
            <a:r>
              <a:rPr lang="en-US" sz="2025" b="0" i="0" u="none" spc="0" dirty="0" smtClean="0">
                <a:solidFill>
                  <a:srgbClr val="000000"/>
                </a:solidFill>
                <a:latin typeface="Nina Compressed"/>
              </a:rPr>
              <a:t>If they are renting anything, they might need third party damage liability</a:t>
            </a:r>
            <a:br>
              <a:rPr lang="en-US" sz="2025" b="0" i="0" u="none" spc="0" dirty="0" smtClean="0">
                <a:solidFill>
                  <a:srgbClr val="000000"/>
                </a:solidFill>
                <a:latin typeface="Nina Compressed"/>
              </a:rPr>
            </a:br>
            <a:endParaRPr lang="en-US" sz="2025" b="0" i="0" u="none" spc="0" dirty="0" smtClean="0">
              <a:solidFill>
                <a:srgbClr val="000000"/>
              </a:solidFill>
              <a:latin typeface="Nina Compressed"/>
            </a:endParaRPr>
          </a:p>
          <a:p>
            <a:pPr marL="342900" indent="-342900" algn="l">
              <a:buFont typeface="Arial" panose="020B0604020202020204" pitchFamily="34" charset="0"/>
              <a:buChar char="•"/>
            </a:pPr>
            <a:r>
              <a:rPr lang="en-US" sz="2025" b="0" i="0" u="none" spc="0" dirty="0" smtClean="0">
                <a:solidFill>
                  <a:srgbClr val="000000"/>
                </a:solidFill>
                <a:latin typeface="Nina Compressed"/>
              </a:rPr>
              <a:t>Make sure all subcontractors name your customer as additional insured</a:t>
            </a: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11"/>
                                        </p:tgtEl>
                                        <p:attrNameLst>
                                          <p:attrName>style.visibility</p:attrName>
                                        </p:attrNameLst>
                                      </p:cBhvr>
                                      <p:to>
                                        <p:strVal val="visible"/>
                                      </p:to>
                                    </p:set>
                                    <p:anim calcmode="lin" valueType="num">
                                      <p:cBhvr additive="base">
                                        <p:cTn id="7" dur="500" fill="hold"/>
                                        <p:tgtEl>
                                          <p:spTgt spid="711"/>
                                        </p:tgtEl>
                                        <p:attrNameLst>
                                          <p:attrName>ppt_x</p:attrName>
                                        </p:attrNameLst>
                                      </p:cBhvr>
                                      <p:tavLst>
                                        <p:tav tm="0">
                                          <p:val>
                                            <p:strVal val="#ppt_x"/>
                                          </p:val>
                                        </p:tav>
                                        <p:tav tm="100000">
                                          <p:val>
                                            <p:strVal val="#ppt_x"/>
                                          </p:val>
                                        </p:tav>
                                      </p:tavLst>
                                    </p:anim>
                                    <p:anim calcmode="lin" valueType="num">
                                      <p:cBhvr additive="base">
                                        <p:cTn id="8" dur="500" fill="hold"/>
                                        <p:tgtEl>
                                          <p:spTgt spid="7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13">
                                            <p:txEl>
                                              <p:pRg st="0" end="0"/>
                                            </p:txEl>
                                          </p:spTgt>
                                        </p:tgtEl>
                                        <p:attrNameLst>
                                          <p:attrName>style.visibility</p:attrName>
                                        </p:attrNameLst>
                                      </p:cBhvr>
                                      <p:to>
                                        <p:strVal val="visible"/>
                                      </p:to>
                                    </p:set>
                                    <p:animEffect transition="in" filter="fade">
                                      <p:cBhvr>
                                        <p:cTn id="12" dur="500"/>
                                        <p:tgtEl>
                                          <p:spTgt spid="713">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13">
                                            <p:txEl>
                                              <p:pRg st="1" end="1"/>
                                            </p:txEl>
                                          </p:spTgt>
                                        </p:tgtEl>
                                        <p:attrNameLst>
                                          <p:attrName>style.visibility</p:attrName>
                                        </p:attrNameLst>
                                      </p:cBhvr>
                                      <p:to>
                                        <p:strVal val="visible"/>
                                      </p:to>
                                    </p:set>
                                    <p:animEffect transition="in" filter="fade">
                                      <p:cBhvr>
                                        <p:cTn id="16" dur="500"/>
                                        <p:tgtEl>
                                          <p:spTgt spid="713">
                                            <p:txEl>
                                              <p:pRg st="1" end="1"/>
                                            </p:txEl>
                                          </p:spTgt>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13">
                                            <p:txEl>
                                              <p:pRg st="2" end="2"/>
                                            </p:txEl>
                                          </p:spTgt>
                                        </p:tgtEl>
                                        <p:attrNameLst>
                                          <p:attrName>style.visibility</p:attrName>
                                        </p:attrNameLst>
                                      </p:cBhvr>
                                      <p:to>
                                        <p:strVal val="visible"/>
                                      </p:to>
                                    </p:set>
                                    <p:animEffect transition="in" filter="fade">
                                      <p:cBhvr>
                                        <p:cTn id="20" dur="500"/>
                                        <p:tgtEl>
                                          <p:spTgt spid="7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 grpId="0"/>
      <p:bldP spid="71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715" name="Rectangle 12"/>
          <p:cNvSpPr/>
          <p:nvPr/>
        </p:nvSpPr>
        <p:spPr>
          <a:xfrm>
            <a:off x="-95250" y="-140771"/>
            <a:ext cx="7820025" cy="1247775"/>
          </a:xfrm>
          <a:prstGeom prst="rect">
            <a:avLst/>
          </a:prstGeom>
          <a:solidFill>
            <a:srgbClr val="F8941D"/>
          </a:solidFill>
          <a:ln w="9525">
            <a:solidFill>
              <a:srgbClr val="F79646"/>
            </a:solidFill>
          </a:ln>
          <a:effectLst>
            <a:outerShdw blurRad="50800" dist="38100" dir="2700000" algn="tl" rotWithShape="0">
              <a:srgbClr val="000000">
                <a:alpha val="34901"/>
              </a:srgbClr>
            </a:outerShdw>
          </a:effectLst>
        </p:spPr>
        <p:txBody>
          <a:bodyPr wrap="square" rtlCol="0" anchor="ctr">
            <a:spAutoFit/>
          </a:bodyPr>
          <a:lstStyle/>
          <a:p>
            <a:pPr algn="ctr"/>
            <a:endParaRPr/>
          </a:p>
        </p:txBody>
      </p:sp>
      <p:sp>
        <p:nvSpPr>
          <p:cNvPr id="716" name="TextBox 6"/>
          <p:cNvSpPr txBox="1"/>
          <p:nvPr/>
        </p:nvSpPr>
        <p:spPr>
          <a:xfrm>
            <a:off x="276225" y="240715"/>
            <a:ext cx="7677150" cy="561975"/>
          </a:xfrm>
          <a:prstGeom prst="rect">
            <a:avLst/>
          </a:prstGeom>
          <a:effectLst/>
        </p:spPr>
        <p:txBody>
          <a:bodyPr wrap="square" rtlCol="0" anchor="t">
            <a:spAutoFit/>
          </a:bodyPr>
          <a:lstStyle/>
          <a:p>
            <a:pPr algn="l"/>
            <a:r>
              <a:rPr lang="en-US" sz="3975" b="0" i="0" u="none" spc="0" dirty="0" smtClean="0">
                <a:solidFill>
                  <a:srgbClr val="204E7E"/>
                </a:solidFill>
                <a:latin typeface="Impact"/>
              </a:rPr>
              <a:t>Event Cancellation Insurance</a:t>
            </a:r>
          </a:p>
        </p:txBody>
      </p:sp>
      <p:sp>
        <p:nvSpPr>
          <p:cNvPr id="717" name="TextBox 7"/>
          <p:cNvSpPr txBox="1"/>
          <p:nvPr/>
        </p:nvSpPr>
        <p:spPr>
          <a:xfrm>
            <a:off x="390525" y="1514475"/>
            <a:ext cx="6715125" cy="3970318"/>
          </a:xfrm>
          <a:prstGeom prst="rect">
            <a:avLst/>
          </a:prstGeom>
          <a:effectLst/>
        </p:spPr>
        <p:txBody>
          <a:bodyPr wrap="square" rtlCol="0" anchor="t">
            <a:spAutoFit/>
          </a:bodyPr>
          <a:lstStyle/>
          <a:p>
            <a:pPr marL="342900" indent="-342900" algn="l">
              <a:buFont typeface="Arial" panose="020B0604020202020204" pitchFamily="34" charset="0"/>
              <a:buChar char="•"/>
            </a:pPr>
            <a:r>
              <a:rPr lang="en-US" b="0" i="0" u="none" spc="0" dirty="0" smtClean="0">
                <a:solidFill>
                  <a:srgbClr val="000000"/>
                </a:solidFill>
                <a:latin typeface="Nina Compressed"/>
              </a:rPr>
              <a:t>Event cancellation insurance protects organizers against the financial impact of their event being cancelled, abandoned, rescheduled or postponed. Event cancellation insurance policies can include coverage for natural disasters such as fires, earthquakes, flood, power-outages, etc., non-appearance of performers, severe weather, war, or  terrorism. The dollar amount of coverage would include ticket sales, sponsorship monies , or advertising revenues from sponsorship are all sources of revenue that can be protected by event cancellation insurance.</a:t>
            </a:r>
            <a:br>
              <a:rPr lang="en-US" b="0" i="0" u="none" spc="0" dirty="0" smtClean="0">
                <a:solidFill>
                  <a:srgbClr val="000000"/>
                </a:solidFill>
                <a:latin typeface="Nina Compressed"/>
              </a:rPr>
            </a:br>
            <a:endParaRPr lang="en-US" b="0" i="0" u="none" spc="0" dirty="0" smtClean="0">
              <a:solidFill>
                <a:srgbClr val="000000"/>
              </a:solidFill>
              <a:latin typeface="Nina Compressed"/>
            </a:endParaRPr>
          </a:p>
          <a:p>
            <a:pPr marL="342900" indent="-342900" algn="l">
              <a:buFont typeface="Arial" panose="020B0604020202020204" pitchFamily="34" charset="0"/>
              <a:buChar char="•"/>
            </a:pPr>
            <a:r>
              <a:rPr lang="en-US" b="0" i="0" u="none" spc="0" dirty="0" smtClean="0">
                <a:solidFill>
                  <a:srgbClr val="000000"/>
                </a:solidFill>
                <a:latin typeface="Nina Compressed"/>
              </a:rPr>
              <a:t>Coverage usually has to be bound 2 weeks before the event.</a:t>
            </a:r>
            <a:br>
              <a:rPr lang="en-US" b="0" i="0" u="none" spc="0" dirty="0" smtClean="0">
                <a:solidFill>
                  <a:srgbClr val="000000"/>
                </a:solidFill>
                <a:latin typeface="Nina Compressed"/>
              </a:rPr>
            </a:br>
            <a:endParaRPr lang="en-US" b="0" i="0" u="none" spc="0" dirty="0" smtClean="0">
              <a:solidFill>
                <a:srgbClr val="000000"/>
              </a:solidFill>
              <a:latin typeface="Nina Compressed"/>
            </a:endParaRPr>
          </a:p>
          <a:p>
            <a:pPr marL="342900" indent="-342900" algn="l">
              <a:buFont typeface="Arial" panose="020B0604020202020204" pitchFamily="34" charset="0"/>
              <a:buChar char="•"/>
            </a:pPr>
            <a:endParaRPr lang="en-US" b="0" i="0" u="none" spc="0" dirty="0" smtClean="0">
              <a:solidFill>
                <a:srgbClr val="000000"/>
              </a:solidFill>
              <a:latin typeface="Nina Compressed"/>
            </a:endParaRPr>
          </a:p>
        </p:txBody>
      </p:sp>
      <p:pic>
        <p:nvPicPr>
          <p:cNvPr id="718" name="Stage-Collapse.jpg"/>
          <p:cNvPicPr>
            <a:picLocks noChangeAspect="1"/>
          </p:cNvPicPr>
          <p:nvPr/>
        </p:nvPicPr>
        <p:blipFill>
          <a:blip r:embed="rId2"/>
          <a:stretch>
            <a:fillRect/>
          </a:stretch>
        </p:blipFill>
        <p:spPr>
          <a:xfrm>
            <a:off x="828675" y="1526104"/>
            <a:ext cx="5953125" cy="3971925"/>
          </a:xfrm>
          <a:prstGeom prst="rect">
            <a:avLst/>
          </a:prstGeom>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18"/>
                                        </p:tgtEl>
                                        <p:attrNameLst>
                                          <p:attrName>style.visibility</p:attrName>
                                        </p:attrNameLst>
                                      </p:cBhvr>
                                      <p:to>
                                        <p:strVal val="visible"/>
                                      </p:to>
                                    </p:set>
                                    <p:anim calcmode="lin" valueType="num">
                                      <p:cBhvr>
                                        <p:cTn id="7" dur="500" fill="hold"/>
                                        <p:tgtEl>
                                          <p:spTgt spid="718"/>
                                        </p:tgtEl>
                                        <p:attrNameLst>
                                          <p:attrName>ppt_w</p:attrName>
                                        </p:attrNameLst>
                                      </p:cBhvr>
                                      <p:tavLst>
                                        <p:tav tm="0">
                                          <p:val>
                                            <p:fltVal val="0"/>
                                          </p:val>
                                        </p:tav>
                                        <p:tav tm="100000">
                                          <p:val>
                                            <p:strVal val="#ppt_w"/>
                                          </p:val>
                                        </p:tav>
                                      </p:tavLst>
                                    </p:anim>
                                    <p:anim calcmode="lin" valueType="num">
                                      <p:cBhvr>
                                        <p:cTn id="8" dur="500" fill="hold"/>
                                        <p:tgtEl>
                                          <p:spTgt spid="718"/>
                                        </p:tgtEl>
                                        <p:attrNameLst>
                                          <p:attrName>ppt_h</p:attrName>
                                        </p:attrNameLst>
                                      </p:cBhvr>
                                      <p:tavLst>
                                        <p:tav tm="0">
                                          <p:val>
                                            <p:fltVal val="0"/>
                                          </p:val>
                                        </p:tav>
                                        <p:tav tm="100000">
                                          <p:val>
                                            <p:strVal val="#ppt_h"/>
                                          </p:val>
                                        </p:tav>
                                      </p:tavLst>
                                    </p:anim>
                                    <p:animEffect transition="in" filter="fade">
                                      <p:cBhvr>
                                        <p:cTn id="9" dur="500"/>
                                        <p:tgtEl>
                                          <p:spTgt spid="718"/>
                                        </p:tgtEl>
                                      </p:cBhvr>
                                    </p:animEffect>
                                  </p:childTnLst>
                                </p:cTn>
                              </p:par>
                              <p:par>
                                <p:cTn id="10" presetID="2" presetClass="entr" presetSubtype="1" fill="hold" grpId="0" nodeType="withEffect">
                                  <p:stCondLst>
                                    <p:cond delay="0"/>
                                  </p:stCondLst>
                                  <p:childTnLst>
                                    <p:set>
                                      <p:cBhvr>
                                        <p:cTn id="11" dur="1" fill="hold">
                                          <p:stCondLst>
                                            <p:cond delay="0"/>
                                          </p:stCondLst>
                                        </p:cTn>
                                        <p:tgtEl>
                                          <p:spTgt spid="716"/>
                                        </p:tgtEl>
                                        <p:attrNameLst>
                                          <p:attrName>style.visibility</p:attrName>
                                        </p:attrNameLst>
                                      </p:cBhvr>
                                      <p:to>
                                        <p:strVal val="visible"/>
                                      </p:to>
                                    </p:set>
                                    <p:anim calcmode="lin" valueType="num">
                                      <p:cBhvr additive="base">
                                        <p:cTn id="12" dur="500" fill="hold"/>
                                        <p:tgtEl>
                                          <p:spTgt spid="716"/>
                                        </p:tgtEl>
                                        <p:attrNameLst>
                                          <p:attrName>ppt_x</p:attrName>
                                        </p:attrNameLst>
                                      </p:cBhvr>
                                      <p:tavLst>
                                        <p:tav tm="0">
                                          <p:val>
                                            <p:strVal val="#ppt_x"/>
                                          </p:val>
                                        </p:tav>
                                        <p:tav tm="100000">
                                          <p:val>
                                            <p:strVal val="#ppt_x"/>
                                          </p:val>
                                        </p:tav>
                                      </p:tavLst>
                                    </p:anim>
                                    <p:anim calcmode="lin" valueType="num">
                                      <p:cBhvr additive="base">
                                        <p:cTn id="13" dur="500" fill="hold"/>
                                        <p:tgtEl>
                                          <p:spTgt spid="716"/>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xit" presetSubtype="4" fill="hold" nodeType="afterEffect">
                                  <p:stCondLst>
                                    <p:cond delay="1500"/>
                                  </p:stCondLst>
                                  <p:childTnLst>
                                    <p:anim calcmode="lin" valueType="num">
                                      <p:cBhvr additive="base">
                                        <p:cTn id="16" dur="500"/>
                                        <p:tgtEl>
                                          <p:spTgt spid="718"/>
                                        </p:tgtEl>
                                        <p:attrNameLst>
                                          <p:attrName>ppt_x</p:attrName>
                                        </p:attrNameLst>
                                      </p:cBhvr>
                                      <p:tavLst>
                                        <p:tav tm="0">
                                          <p:val>
                                            <p:strVal val="ppt_x"/>
                                          </p:val>
                                        </p:tav>
                                        <p:tav tm="100000">
                                          <p:val>
                                            <p:strVal val="ppt_x"/>
                                          </p:val>
                                        </p:tav>
                                      </p:tavLst>
                                    </p:anim>
                                    <p:anim calcmode="lin" valueType="num">
                                      <p:cBhvr additive="base">
                                        <p:cTn id="17" dur="500"/>
                                        <p:tgtEl>
                                          <p:spTgt spid="718"/>
                                        </p:tgtEl>
                                        <p:attrNameLst>
                                          <p:attrName>ppt_y</p:attrName>
                                        </p:attrNameLst>
                                      </p:cBhvr>
                                      <p:tavLst>
                                        <p:tav tm="0">
                                          <p:val>
                                            <p:strVal val="ppt_y"/>
                                          </p:val>
                                        </p:tav>
                                        <p:tav tm="100000">
                                          <p:val>
                                            <p:strVal val="1+ppt_h/2"/>
                                          </p:val>
                                        </p:tav>
                                      </p:tavLst>
                                    </p:anim>
                                    <p:set>
                                      <p:cBhvr>
                                        <p:cTn id="18" dur="1" fill="hold">
                                          <p:stCondLst>
                                            <p:cond delay="499"/>
                                          </p:stCondLst>
                                        </p:cTn>
                                        <p:tgtEl>
                                          <p:spTgt spid="718"/>
                                        </p:tgtEl>
                                        <p:attrNameLst>
                                          <p:attrName>style.visibility</p:attrName>
                                        </p:attrNameLst>
                                      </p:cBhvr>
                                      <p:to>
                                        <p:strVal val="hidden"/>
                                      </p:to>
                                    </p:se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717"/>
                                        </p:tgtEl>
                                        <p:attrNameLst>
                                          <p:attrName>style.visibility</p:attrName>
                                        </p:attrNameLst>
                                      </p:cBhvr>
                                      <p:to>
                                        <p:strVal val="visible"/>
                                      </p:to>
                                    </p:set>
                                    <p:animEffect transition="in" filter="fade">
                                      <p:cBhvr>
                                        <p:cTn id="22" dur="500"/>
                                        <p:tgtEl>
                                          <p:spTgt spid="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0"/>
      <p:bldP spid="71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pic>
        <p:nvPicPr>
          <p:cNvPr id="720" name="drought%2band%2bheatwaves.jpg"/>
          <p:cNvPicPr>
            <a:picLocks noChangeAspect="1"/>
          </p:cNvPicPr>
          <p:nvPr/>
        </p:nvPicPr>
        <p:blipFill>
          <a:blip r:embed="rId2"/>
          <a:srcRect r="353" b="6648"/>
          <a:stretch>
            <a:fillRect/>
          </a:stretch>
        </p:blipFill>
        <p:spPr>
          <a:xfrm>
            <a:off x="676275" y="1428750"/>
            <a:ext cx="6238875" cy="3848100"/>
          </a:xfrm>
          <a:prstGeom prst="rect">
            <a:avLst/>
          </a:prstGeom>
          <a:effectLst/>
        </p:spPr>
      </p:pic>
      <p:sp>
        <p:nvSpPr>
          <p:cNvPr id="721" name="Rectangle 12"/>
          <p:cNvSpPr/>
          <p:nvPr/>
        </p:nvSpPr>
        <p:spPr>
          <a:xfrm>
            <a:off x="-114300" y="-152400"/>
            <a:ext cx="7820025" cy="1247775"/>
          </a:xfrm>
          <a:prstGeom prst="rect">
            <a:avLst/>
          </a:prstGeom>
          <a:solidFill>
            <a:srgbClr val="F8941D"/>
          </a:solidFill>
          <a:ln w="9525">
            <a:solidFill>
              <a:srgbClr val="F79646"/>
            </a:solidFill>
          </a:ln>
          <a:effectLst>
            <a:outerShdw blurRad="50800" dist="38100" dir="2700000" algn="tl" rotWithShape="0">
              <a:srgbClr val="000000">
                <a:alpha val="34901"/>
              </a:srgbClr>
            </a:outerShdw>
          </a:effectLst>
        </p:spPr>
        <p:txBody>
          <a:bodyPr wrap="square" rtlCol="0" anchor="ctr">
            <a:spAutoFit/>
          </a:bodyPr>
          <a:lstStyle/>
          <a:p>
            <a:pPr algn="ctr"/>
            <a:endParaRPr/>
          </a:p>
        </p:txBody>
      </p:sp>
      <p:sp>
        <p:nvSpPr>
          <p:cNvPr id="722" name="TextBox 6"/>
          <p:cNvSpPr txBox="1"/>
          <p:nvPr/>
        </p:nvSpPr>
        <p:spPr>
          <a:xfrm>
            <a:off x="1685925" y="276225"/>
            <a:ext cx="7677150" cy="561975"/>
          </a:xfrm>
          <a:prstGeom prst="rect">
            <a:avLst/>
          </a:prstGeom>
          <a:effectLst/>
        </p:spPr>
        <p:txBody>
          <a:bodyPr wrap="square" rtlCol="0" anchor="t">
            <a:spAutoFit/>
          </a:bodyPr>
          <a:lstStyle/>
          <a:p>
            <a:pPr algn="l"/>
            <a:r>
              <a:rPr lang="en-US" sz="3975" b="0" i="0" u="none" spc="0" dirty="0" smtClean="0">
                <a:solidFill>
                  <a:srgbClr val="204E7E"/>
                </a:solidFill>
                <a:latin typeface="Impact"/>
              </a:rPr>
              <a:t>Weather Insurance</a:t>
            </a:r>
          </a:p>
        </p:txBody>
      </p:sp>
      <p:sp>
        <p:nvSpPr>
          <p:cNvPr id="723" name="TextBox 7"/>
          <p:cNvSpPr txBox="1"/>
          <p:nvPr/>
        </p:nvSpPr>
        <p:spPr>
          <a:xfrm>
            <a:off x="400050" y="1438275"/>
            <a:ext cx="6819900" cy="3970318"/>
          </a:xfrm>
          <a:prstGeom prst="rect">
            <a:avLst/>
          </a:prstGeom>
          <a:effectLst/>
        </p:spPr>
        <p:txBody>
          <a:bodyPr wrap="square" rtlCol="0" anchor="t">
            <a:spAutoFit/>
          </a:bodyPr>
          <a:lstStyle/>
          <a:p>
            <a:pPr marL="285750" indent="-285750" algn="l">
              <a:buFont typeface="Arial" panose="020B0604020202020204" pitchFamily="34" charset="0"/>
              <a:buChar char="•"/>
            </a:pPr>
            <a:r>
              <a:rPr lang="en-US" sz="1400" b="0" i="0" u="none" spc="0" dirty="0" smtClean="0">
                <a:solidFill>
                  <a:srgbClr val="000000"/>
                </a:solidFill>
                <a:latin typeface="Nina Compressed"/>
              </a:rPr>
              <a:t>Rain insurance coverage protects your outdoor event from lost revenues due to the occurrence of rain concessions reduced ticket sales,  etc. </a:t>
            </a:r>
            <a:br>
              <a:rPr lang="en-US" sz="1400" b="0" i="0" u="none" spc="0" dirty="0" smtClean="0">
                <a:solidFill>
                  <a:srgbClr val="000000"/>
                </a:solidFill>
                <a:latin typeface="Nina Compressed"/>
              </a:rPr>
            </a:br>
            <a:endParaRPr lang="en-US" sz="1400" b="0" i="0" u="none" spc="0" dirty="0" smtClean="0">
              <a:solidFill>
                <a:srgbClr val="000000"/>
              </a:solidFill>
              <a:latin typeface="Nina Compressed"/>
            </a:endParaRPr>
          </a:p>
          <a:p>
            <a:pPr marL="285750" indent="-285750" algn="l">
              <a:buFont typeface="Arial" panose="020B0604020202020204" pitchFamily="34" charset="0"/>
              <a:buChar char="•"/>
            </a:pPr>
            <a:r>
              <a:rPr lang="en-US" sz="1400" b="0" i="0" u="none" spc="0" dirty="0" smtClean="0">
                <a:solidFill>
                  <a:srgbClr val="000000"/>
                </a:solidFill>
                <a:latin typeface="Nina Compressed"/>
              </a:rPr>
              <a:t>Coverage can also be structured to recover any un-recoverable expenses that your event may liable for even though it is rained out. Things like featured entertainment, venue costs, corporate sponsorships, most hard costs..</a:t>
            </a:r>
            <a:br>
              <a:rPr lang="en-US" sz="1400" b="0" i="0" u="none" spc="0" dirty="0" smtClean="0">
                <a:solidFill>
                  <a:srgbClr val="000000"/>
                </a:solidFill>
                <a:latin typeface="Nina Compressed"/>
              </a:rPr>
            </a:br>
            <a:endParaRPr lang="en-US" sz="1400" b="0" i="0" u="none" spc="0" dirty="0" smtClean="0">
              <a:solidFill>
                <a:srgbClr val="000000"/>
              </a:solidFill>
              <a:latin typeface="Nina Compressed"/>
            </a:endParaRPr>
          </a:p>
          <a:p>
            <a:pPr marL="285750" indent="-285750" algn="l">
              <a:buFont typeface="Arial" panose="020B0604020202020204" pitchFamily="34" charset="0"/>
              <a:buChar char="•"/>
            </a:pPr>
            <a:r>
              <a:rPr lang="en-US" sz="1400" b="0" i="0" u="none" spc="0" dirty="0" smtClean="0">
                <a:solidFill>
                  <a:srgbClr val="000000"/>
                </a:solidFill>
                <a:latin typeface="Nina Compressed"/>
              </a:rPr>
              <a:t>Usually the threshold is set for the amount of rainfall. If it exceeds this amount the policy coverage kicks in.  Example  accumulated rainfall on 1/31/14  at Nashville, Tn over .5” between 10 am and 4 pm.</a:t>
            </a:r>
            <a:br>
              <a:rPr lang="en-US" sz="1400" b="0" i="0" u="none" spc="0" dirty="0" smtClean="0">
                <a:solidFill>
                  <a:srgbClr val="000000"/>
                </a:solidFill>
                <a:latin typeface="Nina Compressed"/>
              </a:rPr>
            </a:br>
            <a:endParaRPr lang="en-US" sz="1400" b="0" i="0" u="none" spc="0" dirty="0" smtClean="0">
              <a:solidFill>
                <a:srgbClr val="000000"/>
              </a:solidFill>
              <a:latin typeface="Nina Compressed"/>
            </a:endParaRPr>
          </a:p>
          <a:p>
            <a:pPr marL="285750" indent="-285750" algn="l">
              <a:buFont typeface="Arial" panose="020B0604020202020204" pitchFamily="34" charset="0"/>
              <a:buChar char="•"/>
            </a:pPr>
            <a:r>
              <a:rPr lang="en-US" sz="1400" b="0" i="0" u="none" spc="0" dirty="0" smtClean="0">
                <a:solidFill>
                  <a:srgbClr val="000000"/>
                </a:solidFill>
                <a:latin typeface="Nina Compressed"/>
              </a:rPr>
              <a:t>Wind insurance is usually purchased for outdoor events such as hot-air ballooning, tenting or staging activities that are exposed to high winds. Wind insurance is available to protect any event from loss of revenues due to high winds.</a:t>
            </a:r>
            <a:br>
              <a:rPr lang="en-US" sz="1400" b="0" i="0" u="none" spc="0" dirty="0" smtClean="0">
                <a:solidFill>
                  <a:srgbClr val="000000"/>
                </a:solidFill>
                <a:latin typeface="Nina Compressed"/>
              </a:rPr>
            </a:br>
            <a:endParaRPr lang="en-US" sz="1400" b="0" i="0" u="none" spc="0" dirty="0" smtClean="0">
              <a:solidFill>
                <a:srgbClr val="000000"/>
              </a:solidFill>
              <a:latin typeface="Nina Compressed"/>
            </a:endParaRPr>
          </a:p>
          <a:p>
            <a:pPr marL="285750" indent="-285750" algn="l">
              <a:buFont typeface="Arial" panose="020B0604020202020204" pitchFamily="34" charset="0"/>
              <a:buChar char="•"/>
            </a:pPr>
            <a:r>
              <a:rPr lang="en-US" sz="1400" b="0" i="0" u="none" spc="0" dirty="0" smtClean="0">
                <a:solidFill>
                  <a:srgbClr val="000000"/>
                </a:solidFill>
                <a:latin typeface="Nina Compressed"/>
              </a:rPr>
              <a:t>Weather insurance usually has to be bound 7 days before the event</a:t>
            </a:r>
          </a:p>
          <a:p>
            <a:pPr marL="285750" indent="-285750" algn="l">
              <a:buFont typeface="Arial" panose="020B0604020202020204" pitchFamily="34" charset="0"/>
              <a:buChar char="•"/>
            </a:pPr>
            <a:endParaRPr lang="en-US" sz="1400"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20"/>
                                        </p:tgtEl>
                                        <p:attrNameLst>
                                          <p:attrName>style.visibility</p:attrName>
                                        </p:attrNameLst>
                                      </p:cBhvr>
                                      <p:to>
                                        <p:strVal val="visible"/>
                                      </p:to>
                                    </p:set>
                                    <p:anim calcmode="lin" valueType="num">
                                      <p:cBhvr>
                                        <p:cTn id="7" dur="500" fill="hold"/>
                                        <p:tgtEl>
                                          <p:spTgt spid="720"/>
                                        </p:tgtEl>
                                        <p:attrNameLst>
                                          <p:attrName>ppt_w</p:attrName>
                                        </p:attrNameLst>
                                      </p:cBhvr>
                                      <p:tavLst>
                                        <p:tav tm="0">
                                          <p:val>
                                            <p:fltVal val="0"/>
                                          </p:val>
                                        </p:tav>
                                        <p:tav tm="100000">
                                          <p:val>
                                            <p:strVal val="#ppt_w"/>
                                          </p:val>
                                        </p:tav>
                                      </p:tavLst>
                                    </p:anim>
                                    <p:anim calcmode="lin" valueType="num">
                                      <p:cBhvr>
                                        <p:cTn id="8" dur="500" fill="hold"/>
                                        <p:tgtEl>
                                          <p:spTgt spid="720"/>
                                        </p:tgtEl>
                                        <p:attrNameLst>
                                          <p:attrName>ppt_h</p:attrName>
                                        </p:attrNameLst>
                                      </p:cBhvr>
                                      <p:tavLst>
                                        <p:tav tm="0">
                                          <p:val>
                                            <p:fltVal val="0"/>
                                          </p:val>
                                        </p:tav>
                                        <p:tav tm="100000">
                                          <p:val>
                                            <p:strVal val="#ppt_h"/>
                                          </p:val>
                                        </p:tav>
                                      </p:tavLst>
                                    </p:anim>
                                    <p:animEffect transition="in" filter="fade">
                                      <p:cBhvr>
                                        <p:cTn id="9" dur="500"/>
                                        <p:tgtEl>
                                          <p:spTgt spid="720"/>
                                        </p:tgtEl>
                                      </p:cBhvr>
                                    </p:animEffect>
                                  </p:childTnLst>
                                </p:cTn>
                              </p:par>
                              <p:par>
                                <p:cTn id="10" presetID="2" presetClass="entr" presetSubtype="1" fill="hold" grpId="0" nodeType="withEffect">
                                  <p:stCondLst>
                                    <p:cond delay="0"/>
                                  </p:stCondLst>
                                  <p:childTnLst>
                                    <p:set>
                                      <p:cBhvr>
                                        <p:cTn id="11" dur="1" fill="hold">
                                          <p:stCondLst>
                                            <p:cond delay="0"/>
                                          </p:stCondLst>
                                        </p:cTn>
                                        <p:tgtEl>
                                          <p:spTgt spid="722"/>
                                        </p:tgtEl>
                                        <p:attrNameLst>
                                          <p:attrName>style.visibility</p:attrName>
                                        </p:attrNameLst>
                                      </p:cBhvr>
                                      <p:to>
                                        <p:strVal val="visible"/>
                                      </p:to>
                                    </p:set>
                                    <p:anim calcmode="lin" valueType="num">
                                      <p:cBhvr additive="base">
                                        <p:cTn id="12" dur="500" fill="hold"/>
                                        <p:tgtEl>
                                          <p:spTgt spid="722"/>
                                        </p:tgtEl>
                                        <p:attrNameLst>
                                          <p:attrName>ppt_x</p:attrName>
                                        </p:attrNameLst>
                                      </p:cBhvr>
                                      <p:tavLst>
                                        <p:tav tm="0">
                                          <p:val>
                                            <p:strVal val="#ppt_x"/>
                                          </p:val>
                                        </p:tav>
                                        <p:tav tm="100000">
                                          <p:val>
                                            <p:strVal val="#ppt_x"/>
                                          </p:val>
                                        </p:tav>
                                      </p:tavLst>
                                    </p:anim>
                                    <p:anim calcmode="lin" valueType="num">
                                      <p:cBhvr additive="base">
                                        <p:cTn id="13" dur="500" fill="hold"/>
                                        <p:tgtEl>
                                          <p:spTgt spid="722"/>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xit" presetSubtype="4" fill="hold" nodeType="afterEffect">
                                  <p:stCondLst>
                                    <p:cond delay="1500"/>
                                  </p:stCondLst>
                                  <p:childTnLst>
                                    <p:anim calcmode="lin" valueType="num">
                                      <p:cBhvr additive="base">
                                        <p:cTn id="16" dur="500"/>
                                        <p:tgtEl>
                                          <p:spTgt spid="720"/>
                                        </p:tgtEl>
                                        <p:attrNameLst>
                                          <p:attrName>ppt_x</p:attrName>
                                        </p:attrNameLst>
                                      </p:cBhvr>
                                      <p:tavLst>
                                        <p:tav tm="0">
                                          <p:val>
                                            <p:strVal val="ppt_x"/>
                                          </p:val>
                                        </p:tav>
                                        <p:tav tm="100000">
                                          <p:val>
                                            <p:strVal val="ppt_x"/>
                                          </p:val>
                                        </p:tav>
                                      </p:tavLst>
                                    </p:anim>
                                    <p:anim calcmode="lin" valueType="num">
                                      <p:cBhvr additive="base">
                                        <p:cTn id="17" dur="500"/>
                                        <p:tgtEl>
                                          <p:spTgt spid="720"/>
                                        </p:tgtEl>
                                        <p:attrNameLst>
                                          <p:attrName>ppt_y</p:attrName>
                                        </p:attrNameLst>
                                      </p:cBhvr>
                                      <p:tavLst>
                                        <p:tav tm="0">
                                          <p:val>
                                            <p:strVal val="ppt_y"/>
                                          </p:val>
                                        </p:tav>
                                        <p:tav tm="100000">
                                          <p:val>
                                            <p:strVal val="1+ppt_h/2"/>
                                          </p:val>
                                        </p:tav>
                                      </p:tavLst>
                                    </p:anim>
                                    <p:set>
                                      <p:cBhvr>
                                        <p:cTn id="18" dur="1" fill="hold">
                                          <p:stCondLst>
                                            <p:cond delay="499"/>
                                          </p:stCondLst>
                                        </p:cTn>
                                        <p:tgtEl>
                                          <p:spTgt spid="720"/>
                                        </p:tgtEl>
                                        <p:attrNameLst>
                                          <p:attrName>style.visibility</p:attrName>
                                        </p:attrNameLst>
                                      </p:cBhvr>
                                      <p:to>
                                        <p:strVal val="hidden"/>
                                      </p:to>
                                    </p:set>
                                  </p:childTnLst>
                                </p:cTn>
                              </p:par>
                              <p:par>
                                <p:cTn id="19" presetID="10" presetClass="entr" presetSubtype="0" fill="hold" grpId="0" nodeType="withEffect">
                                  <p:stCondLst>
                                    <p:cond delay="1500"/>
                                  </p:stCondLst>
                                  <p:childTnLst>
                                    <p:set>
                                      <p:cBhvr>
                                        <p:cTn id="20" dur="1" fill="hold">
                                          <p:stCondLst>
                                            <p:cond delay="0"/>
                                          </p:stCondLst>
                                        </p:cTn>
                                        <p:tgtEl>
                                          <p:spTgt spid="723"/>
                                        </p:tgtEl>
                                        <p:attrNameLst>
                                          <p:attrName>style.visibility</p:attrName>
                                        </p:attrNameLst>
                                      </p:cBhvr>
                                      <p:to>
                                        <p:strVal val="visible"/>
                                      </p:to>
                                    </p:set>
                                    <p:animEffect transition="in" filter="fade">
                                      <p:cBhvr>
                                        <p:cTn id="21" dur="500"/>
                                        <p:tgtEl>
                                          <p:spTgt spid="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0"/>
      <p:bldP spid="72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pic>
        <p:nvPicPr>
          <p:cNvPr id="725" name="race-scratch-cards-7.jpg"/>
          <p:cNvPicPr>
            <a:picLocks noChangeAspect="1"/>
          </p:cNvPicPr>
          <p:nvPr/>
        </p:nvPicPr>
        <p:blipFill>
          <a:blip r:embed="rId2"/>
          <a:stretch>
            <a:fillRect/>
          </a:stretch>
        </p:blipFill>
        <p:spPr>
          <a:xfrm>
            <a:off x="1266825" y="1390650"/>
            <a:ext cx="5086350" cy="4029075"/>
          </a:xfrm>
          <a:prstGeom prst="rect">
            <a:avLst/>
          </a:prstGeom>
          <a:effectLst/>
        </p:spPr>
      </p:pic>
      <p:sp>
        <p:nvSpPr>
          <p:cNvPr id="726" name="Rectangle 12"/>
          <p:cNvSpPr/>
          <p:nvPr/>
        </p:nvSpPr>
        <p:spPr>
          <a:xfrm>
            <a:off x="-114300" y="314325"/>
            <a:ext cx="7820025" cy="1247775"/>
          </a:xfrm>
          <a:prstGeom prst="rect">
            <a:avLst/>
          </a:prstGeom>
          <a:solidFill>
            <a:srgbClr val="F8941D"/>
          </a:solidFill>
          <a:ln w="9525">
            <a:solidFill>
              <a:srgbClr val="F79646"/>
            </a:solidFill>
          </a:ln>
          <a:effectLst>
            <a:outerShdw blurRad="50800" dist="38100" dir="2700000" algn="tl" rotWithShape="0">
              <a:srgbClr val="000000">
                <a:alpha val="34901"/>
              </a:srgbClr>
            </a:outerShdw>
          </a:effectLst>
        </p:spPr>
        <p:txBody>
          <a:bodyPr wrap="square" rtlCol="0" anchor="ctr">
            <a:spAutoFit/>
          </a:bodyPr>
          <a:lstStyle/>
          <a:p>
            <a:pPr algn="ctr"/>
            <a:endParaRPr/>
          </a:p>
        </p:txBody>
      </p:sp>
      <p:sp>
        <p:nvSpPr>
          <p:cNvPr id="727" name="TextBox 6"/>
          <p:cNvSpPr txBox="1"/>
          <p:nvPr/>
        </p:nvSpPr>
        <p:spPr>
          <a:xfrm>
            <a:off x="561975" y="657225"/>
            <a:ext cx="7677150" cy="561975"/>
          </a:xfrm>
          <a:prstGeom prst="rect">
            <a:avLst/>
          </a:prstGeom>
          <a:effectLst/>
        </p:spPr>
        <p:txBody>
          <a:bodyPr wrap="square" rtlCol="0" anchor="t">
            <a:spAutoFit/>
          </a:bodyPr>
          <a:lstStyle/>
          <a:p>
            <a:pPr algn="l"/>
            <a:r>
              <a:rPr lang="en-US" sz="3975" b="0" i="0" u="none" spc="0" dirty="0" smtClean="0">
                <a:solidFill>
                  <a:srgbClr val="204E7E"/>
                </a:solidFill>
                <a:latin typeface="Impact"/>
              </a:rPr>
              <a:t>Prize Insurance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25"/>
                                        </p:tgtEl>
                                        <p:attrNameLst>
                                          <p:attrName>style.visibility</p:attrName>
                                        </p:attrNameLst>
                                      </p:cBhvr>
                                      <p:to>
                                        <p:strVal val="visible"/>
                                      </p:to>
                                    </p:set>
                                    <p:anim calcmode="lin" valueType="num">
                                      <p:cBhvr>
                                        <p:cTn id="7" dur="1000" fill="hold"/>
                                        <p:tgtEl>
                                          <p:spTgt spid="725"/>
                                        </p:tgtEl>
                                        <p:attrNameLst>
                                          <p:attrName>ppt_w</p:attrName>
                                        </p:attrNameLst>
                                      </p:cBhvr>
                                      <p:tavLst>
                                        <p:tav tm="0">
                                          <p:val>
                                            <p:fltVal val="0"/>
                                          </p:val>
                                        </p:tav>
                                        <p:tav tm="100000">
                                          <p:val>
                                            <p:strVal val="#ppt_w"/>
                                          </p:val>
                                        </p:tav>
                                      </p:tavLst>
                                    </p:anim>
                                    <p:anim calcmode="lin" valueType="num">
                                      <p:cBhvr>
                                        <p:cTn id="8" dur="1000" fill="hold"/>
                                        <p:tgtEl>
                                          <p:spTgt spid="725"/>
                                        </p:tgtEl>
                                        <p:attrNameLst>
                                          <p:attrName>ppt_h</p:attrName>
                                        </p:attrNameLst>
                                      </p:cBhvr>
                                      <p:tavLst>
                                        <p:tav tm="0">
                                          <p:val>
                                            <p:fltVal val="0"/>
                                          </p:val>
                                        </p:tav>
                                        <p:tav tm="100000">
                                          <p:val>
                                            <p:strVal val="#ppt_h"/>
                                          </p:val>
                                        </p:tav>
                                      </p:tavLst>
                                    </p:anim>
                                    <p:anim calcmode="lin" valueType="num">
                                      <p:cBhvr>
                                        <p:cTn id="9" dur="1000" fill="hold"/>
                                        <p:tgtEl>
                                          <p:spTgt spid="725"/>
                                        </p:tgtEl>
                                        <p:attrNameLst>
                                          <p:attrName>style.rotation</p:attrName>
                                        </p:attrNameLst>
                                      </p:cBhvr>
                                      <p:tavLst>
                                        <p:tav tm="0">
                                          <p:val>
                                            <p:fltVal val="90"/>
                                          </p:val>
                                        </p:tav>
                                        <p:tav tm="100000">
                                          <p:val>
                                            <p:fltVal val="0"/>
                                          </p:val>
                                        </p:tav>
                                      </p:tavLst>
                                    </p:anim>
                                    <p:animEffect transition="in" filter="fade">
                                      <p:cBhvr>
                                        <p:cTn id="10" dur="1000"/>
                                        <p:tgtEl>
                                          <p:spTgt spid="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17" name="Rectangle 16"/>
          <p:cNvSpPr/>
          <p:nvPr/>
        </p:nvSpPr>
        <p:spPr>
          <a:xfrm rot="480000">
            <a:off x="-206172" y="3415676"/>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480000">
            <a:off x="68587" y="2775830"/>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pic>
        <p:nvPicPr>
          <p:cNvPr id="323" name="planner.png"/>
          <p:cNvPicPr>
            <a:picLocks noChangeAspect="1"/>
          </p:cNvPicPr>
          <p:nvPr/>
        </p:nvPicPr>
        <p:blipFill>
          <a:blip r:embed="rId2"/>
          <a:stretch>
            <a:fillRect/>
          </a:stretch>
        </p:blipFill>
        <p:spPr>
          <a:xfrm>
            <a:off x="-4097215" y="85725"/>
            <a:ext cx="10553700" cy="8001000"/>
          </a:xfrm>
          <a:prstGeom prst="rect">
            <a:avLst/>
          </a:prstGeom>
          <a:effectLst/>
        </p:spPr>
      </p:pic>
      <p:sp>
        <p:nvSpPr>
          <p:cNvPr id="324" name="TextBox 1"/>
          <p:cNvSpPr txBox="1"/>
          <p:nvPr/>
        </p:nvSpPr>
        <p:spPr>
          <a:xfrm>
            <a:off x="1600200" y="600075"/>
            <a:ext cx="4838700" cy="428625"/>
          </a:xfrm>
          <a:prstGeom prst="rect">
            <a:avLst/>
          </a:prstGeom>
          <a:effectLst/>
        </p:spPr>
        <p:txBody>
          <a:bodyPr wrap="square" rtlCol="0" anchor="t">
            <a:spAutoFit/>
          </a:bodyPr>
          <a:lstStyle/>
          <a:p>
            <a:pPr algn="l"/>
            <a:r>
              <a:rPr lang="en-US" sz="3000" b="0" i="0" u="none" spc="0" dirty="0" smtClean="0">
                <a:solidFill>
                  <a:srgbClr val="000000"/>
                </a:solidFill>
                <a:latin typeface="Impact"/>
              </a:rPr>
              <a:t>Today's Agenda</a:t>
            </a:r>
          </a:p>
        </p:txBody>
      </p:sp>
      <p:sp>
        <p:nvSpPr>
          <p:cNvPr id="325" name="TextBox 2"/>
          <p:cNvSpPr txBox="1"/>
          <p:nvPr/>
        </p:nvSpPr>
        <p:spPr>
          <a:xfrm>
            <a:off x="1562100" y="1409700"/>
            <a:ext cx="42862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1.</a:t>
            </a:r>
          </a:p>
        </p:txBody>
      </p:sp>
      <p:sp>
        <p:nvSpPr>
          <p:cNvPr id="326" name="TextBox 3"/>
          <p:cNvSpPr txBox="1"/>
          <p:nvPr/>
        </p:nvSpPr>
        <p:spPr>
          <a:xfrm>
            <a:off x="2038350" y="1498223"/>
            <a:ext cx="3409950" cy="307777"/>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Event </a:t>
            </a:r>
            <a:r>
              <a:rPr lang="en-US" sz="1400" b="1" i="0" u="none" spc="0" dirty="0" smtClean="0">
                <a:solidFill>
                  <a:srgbClr val="204A7E"/>
                </a:solidFill>
                <a:latin typeface="Courier New" panose="02070309020205020404" pitchFamily="49" charset="0"/>
                <a:cs typeface="Courier New" panose="02070309020205020404" pitchFamily="49" charset="0"/>
              </a:rPr>
              <a:t>Planner Insurance </a:t>
            </a:r>
            <a:endParaRPr lang="en-US" sz="1400" b="1" i="0" u="none" spc="0" dirty="0" smtClean="0">
              <a:solidFill>
                <a:srgbClr val="204A7E"/>
              </a:solidFill>
              <a:latin typeface="Courier New" panose="02070309020205020404" pitchFamily="49" charset="0"/>
              <a:cs typeface="Courier New" panose="02070309020205020404" pitchFamily="49" charset="0"/>
            </a:endParaRPr>
          </a:p>
        </p:txBody>
      </p:sp>
      <p:sp>
        <p:nvSpPr>
          <p:cNvPr id="327" name="TextBox 8"/>
          <p:cNvSpPr txBox="1"/>
          <p:nvPr/>
        </p:nvSpPr>
        <p:spPr>
          <a:xfrm>
            <a:off x="1590675" y="2066925"/>
            <a:ext cx="44767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2.</a:t>
            </a:r>
          </a:p>
        </p:txBody>
      </p:sp>
      <p:sp>
        <p:nvSpPr>
          <p:cNvPr id="328" name="TextBox 9"/>
          <p:cNvSpPr txBox="1"/>
          <p:nvPr/>
        </p:nvSpPr>
        <p:spPr>
          <a:xfrm>
            <a:off x="2066925" y="209550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Venue Insurance
Requirements</a:t>
            </a:r>
          </a:p>
        </p:txBody>
      </p:sp>
      <p:sp>
        <p:nvSpPr>
          <p:cNvPr id="329" name="TextBox 10"/>
          <p:cNvSpPr txBox="1"/>
          <p:nvPr/>
        </p:nvSpPr>
        <p:spPr>
          <a:xfrm>
            <a:off x="1619250" y="2743200"/>
            <a:ext cx="47625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3.</a:t>
            </a:r>
          </a:p>
        </p:txBody>
      </p:sp>
      <p:sp>
        <p:nvSpPr>
          <p:cNvPr id="330" name="TextBox 11"/>
          <p:cNvSpPr txBox="1"/>
          <p:nvPr/>
        </p:nvSpPr>
        <p:spPr>
          <a:xfrm>
            <a:off x="2095500" y="2854523"/>
            <a:ext cx="3409950" cy="307777"/>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Customer </a:t>
            </a:r>
            <a:r>
              <a:rPr lang="en-US" sz="1400" b="1" i="0" u="none" spc="0" dirty="0" smtClean="0">
                <a:solidFill>
                  <a:srgbClr val="204A7E"/>
                </a:solidFill>
                <a:latin typeface="Courier New" panose="02070309020205020404" pitchFamily="49" charset="0"/>
                <a:cs typeface="Courier New" panose="02070309020205020404" pitchFamily="49" charset="0"/>
              </a:rPr>
              <a:t> Insurance </a:t>
            </a:r>
            <a:r>
              <a:rPr lang="en-US" sz="1400" b="1" i="0" u="none" spc="0" dirty="0" smtClean="0">
                <a:solidFill>
                  <a:srgbClr val="204A7E"/>
                </a:solidFill>
                <a:latin typeface="Courier New" panose="02070309020205020404" pitchFamily="49" charset="0"/>
                <a:cs typeface="Courier New" panose="02070309020205020404" pitchFamily="49" charset="0"/>
              </a:rPr>
              <a:t>Needs</a:t>
            </a:r>
          </a:p>
        </p:txBody>
      </p:sp>
      <p:sp>
        <p:nvSpPr>
          <p:cNvPr id="331" name="TextBox 12"/>
          <p:cNvSpPr txBox="1"/>
          <p:nvPr/>
        </p:nvSpPr>
        <p:spPr>
          <a:xfrm>
            <a:off x="1638300" y="3419475"/>
            <a:ext cx="45720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4.</a:t>
            </a:r>
          </a:p>
        </p:txBody>
      </p:sp>
      <p:sp>
        <p:nvSpPr>
          <p:cNvPr id="332" name="TextBox 13"/>
          <p:cNvSpPr txBox="1"/>
          <p:nvPr/>
        </p:nvSpPr>
        <p:spPr>
          <a:xfrm>
            <a:off x="2114550" y="347728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Subcontractor 
Insurance Needs</a:t>
            </a:r>
          </a:p>
        </p:txBody>
      </p:sp>
      <p:sp>
        <p:nvSpPr>
          <p:cNvPr id="333" name="TextBox 14"/>
          <p:cNvSpPr txBox="1"/>
          <p:nvPr/>
        </p:nvSpPr>
        <p:spPr>
          <a:xfrm>
            <a:off x="1657350" y="4105275"/>
            <a:ext cx="49530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5.</a:t>
            </a:r>
          </a:p>
        </p:txBody>
      </p:sp>
      <p:sp>
        <p:nvSpPr>
          <p:cNvPr id="334" name="TextBox 15"/>
          <p:cNvSpPr txBox="1"/>
          <p:nvPr/>
        </p:nvSpPr>
        <p:spPr>
          <a:xfrm>
            <a:off x="2133600" y="4116824"/>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What is a </a:t>
            </a:r>
            <a:r>
              <a:rPr lang="en-US" sz="1400" b="1" i="0" u="none" spc="0" dirty="0" smtClean="0">
                <a:solidFill>
                  <a:srgbClr val="204A7E"/>
                </a:solidFill>
                <a:latin typeface="Courier New" panose="02070309020205020404" pitchFamily="49" charset="0"/>
                <a:cs typeface="Courier New" panose="02070309020205020404" pitchFamily="49" charset="0"/>
              </a:rPr>
              <a:t>Certificate </a:t>
            </a:r>
            <a:r>
              <a:rPr lang="en-US" sz="1400" b="1" i="0" u="none" spc="0" dirty="0" smtClean="0">
                <a:solidFill>
                  <a:srgbClr val="204A7E"/>
                </a:solidFill>
                <a:latin typeface="Courier New" panose="02070309020205020404" pitchFamily="49" charset="0"/>
                <a:cs typeface="Courier New" panose="02070309020205020404" pitchFamily="49" charset="0"/>
              </a:rPr>
              <a:t>
of </a:t>
            </a:r>
            <a:r>
              <a:rPr lang="en-US" sz="1400" b="1" i="0" u="none" spc="0" dirty="0" smtClean="0">
                <a:solidFill>
                  <a:srgbClr val="204A7E"/>
                </a:solidFill>
                <a:latin typeface="Courier New" panose="02070309020205020404" pitchFamily="49" charset="0"/>
                <a:cs typeface="Courier New" panose="02070309020205020404" pitchFamily="49" charset="0"/>
              </a:rPr>
              <a:t>Insurance</a:t>
            </a:r>
            <a:r>
              <a:rPr lang="en-US" sz="1400" b="1" i="0" u="none" spc="0" dirty="0" smtClean="0">
                <a:solidFill>
                  <a:srgbClr val="204A7E"/>
                </a:solidFill>
                <a:latin typeface="Courier New" panose="02070309020205020404" pitchFamily="49" charset="0"/>
                <a:cs typeface="Courier New" panose="02070309020205020404" pitchFamily="49" charset="0"/>
              </a:rPr>
              <a:t>?</a:t>
            </a:r>
          </a:p>
        </p:txBody>
      </p:sp>
      <p:sp>
        <p:nvSpPr>
          <p:cNvPr id="335" name="TextBox 16"/>
          <p:cNvSpPr txBox="1"/>
          <p:nvPr/>
        </p:nvSpPr>
        <p:spPr>
          <a:xfrm>
            <a:off x="1666875" y="4886325"/>
            <a:ext cx="46672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6.</a:t>
            </a:r>
          </a:p>
        </p:txBody>
      </p:sp>
      <p:sp>
        <p:nvSpPr>
          <p:cNvPr id="336" name="TextBox 17"/>
          <p:cNvSpPr txBox="1"/>
          <p:nvPr/>
        </p:nvSpPr>
        <p:spPr>
          <a:xfrm>
            <a:off x="2152650" y="492508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What </a:t>
            </a:r>
            <a:r>
              <a:rPr lang="en-US" sz="1400" b="1" i="0" u="none" spc="0" dirty="0" smtClean="0">
                <a:solidFill>
                  <a:srgbClr val="204A7E"/>
                </a:solidFill>
                <a:latin typeface="Courier New" panose="02070309020205020404" pitchFamily="49" charset="0"/>
                <a:cs typeface="Courier New" panose="02070309020205020404" pitchFamily="49" charset="0"/>
              </a:rPr>
              <a:t>To </a:t>
            </a:r>
            <a:r>
              <a:rPr lang="en-US" sz="1400" b="1" dirty="0">
                <a:solidFill>
                  <a:srgbClr val="204A7E"/>
                </a:solidFill>
                <a:latin typeface="Courier New" panose="02070309020205020404" pitchFamily="49" charset="0"/>
                <a:cs typeface="Courier New" panose="02070309020205020404" pitchFamily="49" charset="0"/>
              </a:rPr>
              <a:t>D</a:t>
            </a:r>
            <a:r>
              <a:rPr lang="en-US" sz="1400" b="1" i="0" u="none" spc="0" dirty="0" smtClean="0">
                <a:solidFill>
                  <a:srgbClr val="204A7E"/>
                </a:solidFill>
                <a:latin typeface="Courier New" panose="02070309020205020404" pitchFamily="49" charset="0"/>
                <a:cs typeface="Courier New" panose="02070309020205020404" pitchFamily="49" charset="0"/>
              </a:rPr>
              <a:t>o </a:t>
            </a:r>
            <a:r>
              <a:rPr lang="en-US" sz="1400" b="1" i="0" u="none" spc="0" dirty="0" smtClean="0">
                <a:solidFill>
                  <a:srgbClr val="204A7E"/>
                </a:solidFill>
                <a:latin typeface="Courier New" panose="02070309020205020404" pitchFamily="49" charset="0"/>
                <a:cs typeface="Courier New" panose="02070309020205020404" pitchFamily="49" charset="0"/>
              </a:rPr>
              <a:t>in </a:t>
            </a:r>
            <a:r>
              <a:rPr lang="en-US" sz="1400" b="1" i="0" u="none" spc="0" dirty="0" smtClean="0">
                <a:solidFill>
                  <a:srgbClr val="204A7E"/>
                </a:solidFill>
                <a:latin typeface="Courier New" panose="02070309020205020404" pitchFamily="49" charset="0"/>
                <a:cs typeface="Courier New" panose="02070309020205020404" pitchFamily="49" charset="0"/>
              </a:rPr>
              <a:t>Case </a:t>
            </a:r>
            <a:r>
              <a:rPr lang="en-US" sz="1400" b="1" i="0" u="none" spc="0" dirty="0" smtClean="0">
                <a:solidFill>
                  <a:srgbClr val="204A7E"/>
                </a:solidFill>
                <a:latin typeface="Courier New" panose="02070309020205020404" pitchFamily="49" charset="0"/>
                <a:cs typeface="Courier New" panose="02070309020205020404" pitchFamily="49" charset="0"/>
              </a:rPr>
              <a:t>
of an </a:t>
            </a:r>
            <a:r>
              <a:rPr lang="en-US" sz="1400" b="1" i="0" u="none" spc="0" dirty="0" smtClean="0">
                <a:solidFill>
                  <a:srgbClr val="204A7E"/>
                </a:solidFill>
                <a:latin typeface="Courier New" panose="02070309020205020404" pitchFamily="49" charset="0"/>
                <a:cs typeface="Courier New" panose="02070309020205020404" pitchFamily="49" charset="0"/>
              </a:rPr>
              <a:t>Incident</a:t>
            </a:r>
            <a:endParaRPr lang="en-US" sz="1400" b="1" i="0" u="none" spc="0" dirty="0" smtClean="0">
              <a:solidFill>
                <a:srgbClr val="204A7E"/>
              </a:solidFill>
              <a:latin typeface="Courier New" panose="02070309020205020404" pitchFamily="49" charset="0"/>
              <a:cs typeface="Courier New" panose="02070309020205020404" pitchFamily="49" charset="0"/>
            </a:endParaRPr>
          </a:p>
        </p:txBody>
      </p:sp>
      <p:cxnSp>
        <p:nvCxnSpPr>
          <p:cNvPr id="3" name="Straight Connector 2"/>
          <p:cNvCxnSpPr/>
          <p:nvPr/>
        </p:nvCxnSpPr>
        <p:spPr>
          <a:xfrm>
            <a:off x="2038350" y="1658843"/>
            <a:ext cx="24574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2152651" y="2255305"/>
            <a:ext cx="19526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2152650" y="2475845"/>
            <a:ext cx="19526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2152652" y="3006268"/>
            <a:ext cx="2571748"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67598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180000">
            <a:off x="-609598" y="814038"/>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0000">
            <a:off x="-334839" y="174192"/>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753" name="Rounded Rectangle 12"/>
          <p:cNvSpPr/>
          <p:nvPr/>
        </p:nvSpPr>
        <p:spPr>
          <a:xfrm rot="180000">
            <a:off x="819150" y="1466850"/>
            <a:ext cx="6124575" cy="3914775"/>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754" name="TextBox 6"/>
          <p:cNvSpPr txBox="1"/>
          <p:nvPr/>
        </p:nvSpPr>
        <p:spPr>
          <a:xfrm rot="180000">
            <a:off x="1581150" y="704850"/>
            <a:ext cx="6619875" cy="390525"/>
          </a:xfrm>
          <a:prstGeom prst="rect">
            <a:avLst/>
          </a:prstGeom>
          <a:effectLst/>
        </p:spPr>
        <p:txBody>
          <a:bodyPr wrap="square" rtlCol="0" anchor="t">
            <a:spAutoFit/>
          </a:bodyPr>
          <a:lstStyle/>
          <a:p>
            <a:pPr algn="l"/>
            <a:r>
              <a:rPr lang="en-US" sz="2700" b="0" i="0" u="none" spc="0" dirty="0" smtClean="0">
                <a:solidFill>
                  <a:srgbClr val="204E7E"/>
                </a:solidFill>
                <a:latin typeface="Impact"/>
              </a:rPr>
              <a:t>Subcontractor Insurance Needs</a:t>
            </a:r>
          </a:p>
        </p:txBody>
      </p:sp>
      <p:sp>
        <p:nvSpPr>
          <p:cNvPr id="755" name="TextBox 8"/>
          <p:cNvSpPr txBox="1"/>
          <p:nvPr/>
        </p:nvSpPr>
        <p:spPr>
          <a:xfrm rot="180000">
            <a:off x="1152525" y="2082656"/>
            <a:ext cx="5448300" cy="4401205"/>
          </a:xfrm>
          <a:prstGeom prst="rect">
            <a:avLst/>
          </a:prstGeom>
          <a:effectLst/>
        </p:spPr>
        <p:txBody>
          <a:bodyPr wrap="square" rtlCol="0" anchor="t">
            <a:spAutoFit/>
          </a:bodyPr>
          <a:lstStyle/>
          <a:p>
            <a:pPr algn="l"/>
            <a:r>
              <a:rPr lang="en-US" sz="2000" b="0" i="0" u="none" spc="0" dirty="0" smtClean="0">
                <a:solidFill>
                  <a:srgbClr val="000000"/>
                </a:solidFill>
                <a:latin typeface="Nina Compressed"/>
              </a:rPr>
              <a:t>The Sub Contractor should provide you:</a:t>
            </a:r>
            <a:br>
              <a:rPr lang="en-US" sz="2000" b="0" i="0" u="none" spc="0" dirty="0" smtClean="0">
                <a:solidFill>
                  <a:srgbClr val="000000"/>
                </a:solidFill>
                <a:latin typeface="Nina Compressed"/>
              </a:rPr>
            </a:b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r>
              <a:rPr lang="en-US" sz="2000" b="0" i="0" u="none" spc="0" dirty="0" smtClean="0">
                <a:solidFill>
                  <a:srgbClr val="000000"/>
                </a:solidFill>
                <a:latin typeface="Nina Compressed"/>
              </a:rPr>
              <a:t>General liability</a:t>
            </a:r>
          </a:p>
          <a:p>
            <a:pPr marL="342900" indent="-342900" algn="l">
              <a:buFont typeface="Arial" panose="020B0604020202020204" pitchFamily="34" charset="0"/>
              <a:buChar char="•"/>
            </a:pPr>
            <a:r>
              <a:rPr lang="en-US" sz="2000" b="0" i="0" u="none" spc="0" dirty="0" smtClean="0">
                <a:solidFill>
                  <a:srgbClr val="000000"/>
                </a:solidFill>
                <a:latin typeface="Nina Compressed"/>
              </a:rPr>
              <a:t>Commercial auto</a:t>
            </a:r>
          </a:p>
          <a:p>
            <a:pPr marL="342900" indent="-342900" algn="l">
              <a:buFont typeface="Arial" panose="020B0604020202020204" pitchFamily="34" charset="0"/>
              <a:buChar char="•"/>
            </a:pPr>
            <a:r>
              <a:rPr lang="en-US" sz="2000" b="0" i="0" u="none" spc="0" dirty="0" smtClean="0">
                <a:solidFill>
                  <a:srgbClr val="000000"/>
                </a:solidFill>
                <a:latin typeface="Nina Compressed"/>
              </a:rPr>
              <a:t>Workers compensation</a:t>
            </a:r>
          </a:p>
          <a:p>
            <a:pPr marL="342900" indent="-342900" algn="l">
              <a:buFont typeface="Arial" panose="020B0604020202020204" pitchFamily="34" charset="0"/>
              <a:buChar char="•"/>
            </a:pPr>
            <a:r>
              <a:rPr lang="en-US" sz="2000" b="0" i="0" u="none" spc="0" dirty="0" smtClean="0">
                <a:solidFill>
                  <a:srgbClr val="000000"/>
                </a:solidFill>
                <a:latin typeface="Nina Compressed"/>
              </a:rPr>
              <a:t>Make sure that they name you as additional insured</a:t>
            </a:r>
          </a:p>
          <a:p>
            <a:pPr marL="342900" indent="-342900" algn="l">
              <a:buFont typeface="Arial" panose="020B0604020202020204" pitchFamily="34" charset="0"/>
              <a:buChar char="•"/>
            </a:pPr>
            <a:r>
              <a:rPr lang="en-US" sz="2000" b="0" i="0" u="none" spc="0" dirty="0" smtClean="0">
                <a:solidFill>
                  <a:srgbClr val="000000"/>
                </a:solidFill>
                <a:latin typeface="Nina Compressed"/>
              </a:rPr>
              <a:t>Check list for each event</a:t>
            </a:r>
          </a:p>
          <a:p>
            <a:pPr algn="l"/>
            <a:r>
              <a:rPr lang="en-US" sz="2000" b="0" i="0" u="none" spc="0" dirty="0" smtClean="0">
                <a:solidFill>
                  <a:srgbClr val="000000"/>
                </a:solidFill>
                <a:latin typeface="Nina Compressed"/>
              </a:rPr>
              <a:t> </a:t>
            </a: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a:p>
            <a:pPr algn="l"/>
            <a:endParaRPr lang="en-US" sz="2000"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54"/>
                                        </p:tgtEl>
                                        <p:attrNameLst>
                                          <p:attrName>style.visibility</p:attrName>
                                        </p:attrNameLst>
                                      </p:cBhvr>
                                      <p:to>
                                        <p:strVal val="visible"/>
                                      </p:to>
                                    </p:set>
                                    <p:anim calcmode="lin" valueType="num">
                                      <p:cBhvr additive="base">
                                        <p:cTn id="7" dur="500" fill="hold"/>
                                        <p:tgtEl>
                                          <p:spTgt spid="754"/>
                                        </p:tgtEl>
                                        <p:attrNameLst>
                                          <p:attrName>ppt_x</p:attrName>
                                        </p:attrNameLst>
                                      </p:cBhvr>
                                      <p:tavLst>
                                        <p:tav tm="0">
                                          <p:val>
                                            <p:strVal val="#ppt_x"/>
                                          </p:val>
                                        </p:tav>
                                        <p:tav tm="100000">
                                          <p:val>
                                            <p:strVal val="#ppt_x"/>
                                          </p:val>
                                        </p:tav>
                                      </p:tavLst>
                                    </p:anim>
                                    <p:anim calcmode="lin" valueType="num">
                                      <p:cBhvr additive="base">
                                        <p:cTn id="8" dur="500" fill="hold"/>
                                        <p:tgtEl>
                                          <p:spTgt spid="75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55">
                                            <p:txEl>
                                              <p:pRg st="0" end="0"/>
                                            </p:txEl>
                                          </p:spTgt>
                                        </p:tgtEl>
                                        <p:attrNameLst>
                                          <p:attrName>style.visibility</p:attrName>
                                        </p:attrNameLst>
                                      </p:cBhvr>
                                      <p:to>
                                        <p:strVal val="visible"/>
                                      </p:to>
                                    </p:set>
                                    <p:animEffect transition="in" filter="fade">
                                      <p:cBhvr>
                                        <p:cTn id="12" dur="500"/>
                                        <p:tgtEl>
                                          <p:spTgt spid="755">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55">
                                            <p:txEl>
                                              <p:pRg st="1" end="1"/>
                                            </p:txEl>
                                          </p:spTgt>
                                        </p:tgtEl>
                                        <p:attrNameLst>
                                          <p:attrName>style.visibility</p:attrName>
                                        </p:attrNameLst>
                                      </p:cBhvr>
                                      <p:to>
                                        <p:strVal val="visible"/>
                                      </p:to>
                                    </p:set>
                                    <p:animEffect transition="in" filter="fade">
                                      <p:cBhvr>
                                        <p:cTn id="16" dur="500"/>
                                        <p:tgtEl>
                                          <p:spTgt spid="755">
                                            <p:txEl>
                                              <p:pRg st="1" end="1"/>
                                            </p:txEl>
                                          </p:spTgt>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55">
                                            <p:txEl>
                                              <p:pRg st="2" end="2"/>
                                            </p:txEl>
                                          </p:spTgt>
                                        </p:tgtEl>
                                        <p:attrNameLst>
                                          <p:attrName>style.visibility</p:attrName>
                                        </p:attrNameLst>
                                      </p:cBhvr>
                                      <p:to>
                                        <p:strVal val="visible"/>
                                      </p:to>
                                    </p:set>
                                    <p:animEffect transition="in" filter="fade">
                                      <p:cBhvr>
                                        <p:cTn id="20" dur="500"/>
                                        <p:tgtEl>
                                          <p:spTgt spid="755">
                                            <p:txEl>
                                              <p:pRg st="2" end="2"/>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55">
                                            <p:txEl>
                                              <p:pRg st="3" end="3"/>
                                            </p:txEl>
                                          </p:spTgt>
                                        </p:tgtEl>
                                        <p:attrNameLst>
                                          <p:attrName>style.visibility</p:attrName>
                                        </p:attrNameLst>
                                      </p:cBhvr>
                                      <p:to>
                                        <p:strVal val="visible"/>
                                      </p:to>
                                    </p:set>
                                    <p:animEffect transition="in" filter="fade">
                                      <p:cBhvr>
                                        <p:cTn id="24" dur="500"/>
                                        <p:tgtEl>
                                          <p:spTgt spid="755">
                                            <p:txEl>
                                              <p:pRg st="3" end="3"/>
                                            </p:txEl>
                                          </p:spTgt>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755">
                                            <p:txEl>
                                              <p:pRg st="4" end="4"/>
                                            </p:txEl>
                                          </p:spTgt>
                                        </p:tgtEl>
                                        <p:attrNameLst>
                                          <p:attrName>style.visibility</p:attrName>
                                        </p:attrNameLst>
                                      </p:cBhvr>
                                      <p:to>
                                        <p:strVal val="visible"/>
                                      </p:to>
                                    </p:set>
                                    <p:animEffect transition="in" filter="fade">
                                      <p:cBhvr>
                                        <p:cTn id="28" dur="500"/>
                                        <p:tgtEl>
                                          <p:spTgt spid="755">
                                            <p:txEl>
                                              <p:pRg st="4" end="4"/>
                                            </p:txEl>
                                          </p:spTgt>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755">
                                            <p:txEl>
                                              <p:pRg st="5" end="5"/>
                                            </p:txEl>
                                          </p:spTgt>
                                        </p:tgtEl>
                                        <p:attrNameLst>
                                          <p:attrName>style.visibility</p:attrName>
                                        </p:attrNameLst>
                                      </p:cBhvr>
                                      <p:to>
                                        <p:strVal val="visible"/>
                                      </p:to>
                                    </p:set>
                                    <p:animEffect transition="in" filter="fade">
                                      <p:cBhvr>
                                        <p:cTn id="32" dur="500"/>
                                        <p:tgtEl>
                                          <p:spTgt spid="755">
                                            <p:txEl>
                                              <p:pRg st="5" end="5"/>
                                            </p:txEl>
                                          </p:spTgt>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755">
                                            <p:txEl>
                                              <p:pRg st="6" end="6"/>
                                            </p:txEl>
                                          </p:spTgt>
                                        </p:tgtEl>
                                        <p:attrNameLst>
                                          <p:attrName>style.visibility</p:attrName>
                                        </p:attrNameLst>
                                      </p:cBhvr>
                                      <p:to>
                                        <p:strVal val="visible"/>
                                      </p:to>
                                    </p:set>
                                    <p:animEffect transition="in" filter="fade">
                                      <p:cBhvr>
                                        <p:cTn id="36" dur="500"/>
                                        <p:tgtEl>
                                          <p:spTgt spid="7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 grpId="0"/>
      <p:bldP spid="755"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8" name="Rectangle 7"/>
          <p:cNvSpPr/>
          <p:nvPr/>
        </p:nvSpPr>
        <p:spPr>
          <a:xfrm rot="-180000">
            <a:off x="-366536" y="4027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9" name="Rectangle 8"/>
          <p:cNvSpPr/>
          <p:nvPr/>
        </p:nvSpPr>
        <p:spPr>
          <a:xfrm rot="-180000">
            <a:off x="-398580" y="36973"/>
            <a:ext cx="8763000" cy="1463040"/>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59" name="TextBox 6"/>
          <p:cNvSpPr txBox="1"/>
          <p:nvPr/>
        </p:nvSpPr>
        <p:spPr>
          <a:xfrm rot="-120000">
            <a:off x="1001857" y="351547"/>
            <a:ext cx="6610350" cy="561975"/>
          </a:xfrm>
          <a:prstGeom prst="rect">
            <a:avLst/>
          </a:prstGeom>
          <a:effectLst/>
        </p:spPr>
        <p:txBody>
          <a:bodyPr wrap="square" rtlCol="0" anchor="t">
            <a:spAutoFit/>
          </a:bodyPr>
          <a:lstStyle/>
          <a:p>
            <a:pPr algn="l"/>
            <a:r>
              <a:rPr lang="en-US" sz="3975" b="0" i="0" u="none" spc="0" dirty="0" smtClean="0">
                <a:solidFill>
                  <a:srgbClr val="204E7E"/>
                </a:solidFill>
                <a:latin typeface="Impact"/>
              </a:rPr>
              <a:t>Insurance Required</a:t>
            </a:r>
          </a:p>
        </p:txBody>
      </p:sp>
      <p:sp>
        <p:nvSpPr>
          <p:cNvPr id="760" name="Rounded Rectangle 12"/>
          <p:cNvSpPr/>
          <p:nvPr/>
        </p:nvSpPr>
        <p:spPr>
          <a:xfrm>
            <a:off x="685800" y="1333500"/>
            <a:ext cx="6400800" cy="4206240"/>
          </a:xfrm>
          <a:prstGeom prst="roundRect">
            <a:avLst/>
          </a:prstGeom>
          <a:solidFill>
            <a:schemeClr val="bg1"/>
          </a:solidFill>
          <a:ln w="142875">
            <a:solidFill>
              <a:srgbClr val="F7931C"/>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762" name="TextBox 7"/>
          <p:cNvSpPr txBox="1"/>
          <p:nvPr/>
        </p:nvSpPr>
        <p:spPr>
          <a:xfrm>
            <a:off x="914400" y="1638300"/>
            <a:ext cx="2857500" cy="400110"/>
          </a:xfrm>
          <a:prstGeom prst="rect">
            <a:avLst/>
          </a:prstGeom>
          <a:effectLst/>
        </p:spPr>
        <p:txBody>
          <a:bodyPr wrap="square" rtlCol="0" anchor="t">
            <a:spAutoFit/>
          </a:bodyPr>
          <a:lstStyle/>
          <a:p>
            <a:pPr algn="l"/>
            <a:r>
              <a:rPr lang="en-US" sz="2000" b="0" i="0" u="none" spc="0" dirty="0" smtClean="0">
                <a:solidFill>
                  <a:srgbClr val="000000"/>
                </a:solidFill>
                <a:latin typeface="Impact"/>
              </a:rPr>
              <a:t>Example Checklist</a:t>
            </a:r>
          </a:p>
        </p:txBody>
      </p:sp>
      <p:graphicFrame>
        <p:nvGraphicFramePr>
          <p:cNvPr id="2" name="Table 1"/>
          <p:cNvGraphicFramePr>
            <a:graphicFrameLocks noGrp="1"/>
          </p:cNvGraphicFramePr>
          <p:nvPr>
            <p:extLst>
              <p:ext uri="{D42A27DB-BD31-4B8C-83A1-F6EECF244321}">
                <p14:modId xmlns:p14="http://schemas.microsoft.com/office/powerpoint/2010/main" val="1823345649"/>
              </p:ext>
            </p:extLst>
          </p:nvPr>
        </p:nvGraphicFramePr>
        <p:xfrm>
          <a:off x="990602" y="2078003"/>
          <a:ext cx="5867398" cy="3141697"/>
        </p:xfrm>
        <a:graphic>
          <a:graphicData uri="http://schemas.openxmlformats.org/drawingml/2006/table">
            <a:tbl>
              <a:tblPr firstRow="1" bandRow="1">
                <a:tableStyleId>{5C22544A-7EE6-4342-B048-85BDC9FD1C3A}</a:tableStyleId>
              </a:tblPr>
              <a:tblGrid>
                <a:gridCol w="1173478"/>
                <a:gridCol w="956905"/>
                <a:gridCol w="1189050"/>
                <a:gridCol w="1358915"/>
                <a:gridCol w="1189050"/>
              </a:tblGrid>
              <a:tr h="305634">
                <a:tc>
                  <a:txBody>
                    <a:bodyPr/>
                    <a:lstStyle/>
                    <a:p>
                      <a:pPr algn="ctr"/>
                      <a:r>
                        <a:rPr lang="en-US" sz="1400" dirty="0" smtClean="0">
                          <a:solidFill>
                            <a:schemeClr val="tx1"/>
                          </a:solidFill>
                          <a:latin typeface="+mn-lt"/>
                          <a:cs typeface="Arial" panose="020B0604020202020204" pitchFamily="34" charset="0"/>
                        </a:rPr>
                        <a:t>Business</a:t>
                      </a:r>
                      <a:endParaRPr lang="en-US" sz="14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8B18"/>
                    </a:solidFill>
                  </a:tcPr>
                </a:tc>
                <a:tc>
                  <a:txBody>
                    <a:bodyPr/>
                    <a:lstStyle/>
                    <a:p>
                      <a:pPr algn="ctr"/>
                      <a:r>
                        <a:rPr lang="en-US" sz="1400" dirty="0" smtClean="0">
                          <a:solidFill>
                            <a:schemeClr val="tx1"/>
                          </a:solidFill>
                          <a:latin typeface="+mn-lt"/>
                          <a:cs typeface="Arial" panose="020B0604020202020204" pitchFamily="34" charset="0"/>
                        </a:rPr>
                        <a:t>Cert Rec’d</a:t>
                      </a:r>
                      <a:endParaRPr lang="en-US" sz="14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8B18"/>
                    </a:solidFill>
                  </a:tcPr>
                </a:tc>
                <a:tc>
                  <a:txBody>
                    <a:bodyPr/>
                    <a:lstStyle/>
                    <a:p>
                      <a:pPr algn="ctr"/>
                      <a:r>
                        <a:rPr lang="en-US" sz="1400" dirty="0" smtClean="0">
                          <a:solidFill>
                            <a:schemeClr val="tx1"/>
                          </a:solidFill>
                          <a:latin typeface="+mn-lt"/>
                          <a:cs typeface="Arial" panose="020B0604020202020204" pitchFamily="34" charset="0"/>
                        </a:rPr>
                        <a:t>General Liability</a:t>
                      </a:r>
                      <a:endParaRPr lang="en-US" sz="14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8B18"/>
                    </a:solidFill>
                  </a:tcPr>
                </a:tc>
                <a:tc>
                  <a:txBody>
                    <a:bodyPr/>
                    <a:lstStyle/>
                    <a:p>
                      <a:pPr algn="ctr"/>
                      <a:r>
                        <a:rPr lang="en-US" sz="1400" dirty="0" smtClean="0">
                          <a:solidFill>
                            <a:schemeClr val="tx1"/>
                          </a:solidFill>
                          <a:latin typeface="+mn-lt"/>
                          <a:cs typeface="Arial" panose="020B0604020202020204" pitchFamily="34" charset="0"/>
                        </a:rPr>
                        <a:t>Commercial Auto</a:t>
                      </a:r>
                      <a:endParaRPr lang="en-US" sz="14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8B18"/>
                    </a:solidFill>
                  </a:tcPr>
                </a:tc>
                <a:tc>
                  <a:txBody>
                    <a:bodyPr/>
                    <a:lstStyle/>
                    <a:p>
                      <a:pPr algn="ctr"/>
                      <a:r>
                        <a:rPr lang="en-US" sz="1400" dirty="0" smtClean="0">
                          <a:solidFill>
                            <a:schemeClr val="tx1"/>
                          </a:solidFill>
                          <a:latin typeface="+mn-lt"/>
                          <a:cs typeface="Arial" panose="020B0604020202020204" pitchFamily="34" charset="0"/>
                        </a:rPr>
                        <a:t>Workers Comp</a:t>
                      </a:r>
                      <a:endParaRPr lang="en-US" sz="14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8B18"/>
                    </a:solidFill>
                  </a:tcPr>
                </a:tc>
              </a:tr>
              <a:tr h="374791">
                <a:tc>
                  <a:txBody>
                    <a:bodyPr/>
                    <a:lstStyle/>
                    <a:p>
                      <a:pPr algn="ctr"/>
                      <a:r>
                        <a:rPr lang="en-US" sz="1200" dirty="0" smtClean="0">
                          <a:solidFill>
                            <a:schemeClr val="tx1"/>
                          </a:solidFill>
                          <a:latin typeface="+mn-lt"/>
                          <a:cs typeface="Arial" panose="020B0604020202020204" pitchFamily="34" charset="0"/>
                        </a:rPr>
                        <a:t>Tent Rental</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7/7/14</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X</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X</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X</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4791">
                <a:tc>
                  <a:txBody>
                    <a:bodyPr/>
                    <a:lstStyle/>
                    <a:p>
                      <a:pPr algn="ctr"/>
                      <a:r>
                        <a:rPr lang="en-US" sz="1200" dirty="0" smtClean="0">
                          <a:solidFill>
                            <a:schemeClr val="tx1"/>
                          </a:solidFill>
                          <a:latin typeface="+mn-lt"/>
                          <a:cs typeface="Arial" panose="020B0604020202020204" pitchFamily="34" charset="0"/>
                        </a:rPr>
                        <a:t>Caterer</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4791">
                <a:tc>
                  <a:txBody>
                    <a:bodyPr/>
                    <a:lstStyle/>
                    <a:p>
                      <a:pPr algn="ctr"/>
                      <a:r>
                        <a:rPr lang="en-US" sz="1200" dirty="0" smtClean="0">
                          <a:solidFill>
                            <a:schemeClr val="tx1"/>
                          </a:solidFill>
                          <a:latin typeface="+mn-lt"/>
                          <a:cs typeface="Arial" panose="020B0604020202020204" pitchFamily="34" charset="0"/>
                        </a:rPr>
                        <a:t>Entertainment</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5/5/14</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X</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4791">
                <a:tc>
                  <a:txBody>
                    <a:bodyPr/>
                    <a:lstStyle/>
                    <a:p>
                      <a:pPr algn="ctr"/>
                      <a:r>
                        <a:rPr lang="en-US" sz="1200" dirty="0" smtClean="0">
                          <a:solidFill>
                            <a:schemeClr val="tx1"/>
                          </a:solidFill>
                          <a:latin typeface="+mn-lt"/>
                          <a:cs typeface="Arial" panose="020B0604020202020204" pitchFamily="34" charset="0"/>
                        </a:rPr>
                        <a:t>Stage</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5/6/14</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X</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X</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X</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4791">
                <a:tc>
                  <a:txBody>
                    <a:bodyPr/>
                    <a:lstStyle/>
                    <a:p>
                      <a:pPr algn="ctr"/>
                      <a:r>
                        <a:rPr lang="en-US" sz="1200" dirty="0" smtClean="0">
                          <a:solidFill>
                            <a:schemeClr val="tx1"/>
                          </a:solidFill>
                          <a:latin typeface="+mn-lt"/>
                          <a:cs typeface="Arial" panose="020B0604020202020204" pitchFamily="34" charset="0"/>
                        </a:rPr>
                        <a:t>Lighting</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4791">
                <a:tc>
                  <a:txBody>
                    <a:bodyPr/>
                    <a:lstStyle/>
                    <a:p>
                      <a:pPr algn="ctr"/>
                      <a:r>
                        <a:rPr lang="en-US" sz="1200" dirty="0" smtClean="0">
                          <a:solidFill>
                            <a:schemeClr val="tx1"/>
                          </a:solidFill>
                          <a:latin typeface="+mn-lt"/>
                          <a:cs typeface="Arial" panose="020B0604020202020204" pitchFamily="34" charset="0"/>
                        </a:rPr>
                        <a:t>Decoration</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4791">
                <a:tc>
                  <a:txBody>
                    <a:bodyPr/>
                    <a:lstStyle/>
                    <a:p>
                      <a:pPr algn="ctr"/>
                      <a:r>
                        <a:rPr lang="en-US" sz="1200" dirty="0" smtClean="0">
                          <a:solidFill>
                            <a:schemeClr val="tx1"/>
                          </a:solidFill>
                          <a:latin typeface="+mn-lt"/>
                          <a:cs typeface="Arial" panose="020B0604020202020204" pitchFamily="34" charset="0"/>
                        </a:rPr>
                        <a:t>Activities</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7/1/14</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X</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chemeClr val="tx1"/>
                          </a:solidFill>
                          <a:latin typeface="+mn-lt"/>
                          <a:cs typeface="Arial" panose="020B0604020202020204" pitchFamily="34" charset="0"/>
                        </a:rPr>
                        <a:t>Need</a:t>
                      </a:r>
                      <a:endParaRPr lang="en-US" sz="12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59"/>
                                        </p:tgtEl>
                                        <p:attrNameLst>
                                          <p:attrName>style.visibility</p:attrName>
                                        </p:attrNameLst>
                                      </p:cBhvr>
                                      <p:to>
                                        <p:strVal val="visible"/>
                                      </p:to>
                                    </p:set>
                                    <p:anim calcmode="lin" valueType="num">
                                      <p:cBhvr additive="base">
                                        <p:cTn id="7" dur="500" fill="hold"/>
                                        <p:tgtEl>
                                          <p:spTgt spid="759"/>
                                        </p:tgtEl>
                                        <p:attrNameLst>
                                          <p:attrName>ppt_x</p:attrName>
                                        </p:attrNameLst>
                                      </p:cBhvr>
                                      <p:tavLst>
                                        <p:tav tm="0">
                                          <p:val>
                                            <p:strVal val="#ppt_x"/>
                                          </p:val>
                                        </p:tav>
                                        <p:tav tm="100000">
                                          <p:val>
                                            <p:strVal val="#ppt_x"/>
                                          </p:val>
                                        </p:tav>
                                      </p:tavLst>
                                    </p:anim>
                                    <p:anim calcmode="lin" valueType="num">
                                      <p:cBhvr additive="base">
                                        <p:cTn id="8" dur="500" fill="hold"/>
                                        <p:tgtEl>
                                          <p:spTgt spid="75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62"/>
                                        </p:tgtEl>
                                        <p:attrNameLst>
                                          <p:attrName>style.visibility</p:attrName>
                                        </p:attrNameLst>
                                      </p:cBhvr>
                                      <p:to>
                                        <p:strVal val="visible"/>
                                      </p:to>
                                    </p:set>
                                    <p:animEffect transition="in" filter="fade">
                                      <p:cBhvr>
                                        <p:cTn id="12" dur="500"/>
                                        <p:tgtEl>
                                          <p:spTgt spid="76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 grpId="0"/>
      <p:bldP spid="76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8" name="Rectangle 7"/>
          <p:cNvSpPr/>
          <p:nvPr/>
        </p:nvSpPr>
        <p:spPr>
          <a:xfrm rot="-300000">
            <a:off x="-609600" y="881062"/>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360000">
            <a:off x="-304800" y="241930"/>
            <a:ext cx="8153400" cy="1295400"/>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14"/>
          <p:cNvSpPr/>
          <p:nvPr/>
        </p:nvSpPr>
        <p:spPr>
          <a:xfrm>
            <a:off x="1181100" y="381000"/>
            <a:ext cx="5181600" cy="4676775"/>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297" name="TextBox 6"/>
          <p:cNvSpPr txBox="1"/>
          <p:nvPr/>
        </p:nvSpPr>
        <p:spPr>
          <a:xfrm>
            <a:off x="1497206" y="866775"/>
            <a:ext cx="1038225" cy="1076325"/>
          </a:xfrm>
          <a:prstGeom prst="rect">
            <a:avLst/>
          </a:prstGeom>
          <a:effectLst/>
        </p:spPr>
        <p:txBody>
          <a:bodyPr wrap="square" rtlCol="0" anchor="t">
            <a:spAutoFit/>
          </a:bodyPr>
          <a:lstStyle/>
          <a:p>
            <a:pPr algn="l"/>
            <a:r>
              <a:rPr lang="en-US" sz="8025" b="0" i="0" u="none" spc="0" dirty="0" smtClean="0">
                <a:solidFill>
                  <a:srgbClr val="EE2D2D"/>
                </a:solidFill>
                <a:latin typeface="Impact"/>
              </a:rPr>
              <a:t>5.</a:t>
            </a:r>
          </a:p>
        </p:txBody>
      </p:sp>
      <p:sp>
        <p:nvSpPr>
          <p:cNvPr id="298" name="TextBox 14"/>
          <p:cNvSpPr txBox="1"/>
          <p:nvPr/>
        </p:nvSpPr>
        <p:spPr>
          <a:xfrm>
            <a:off x="2495550" y="942975"/>
            <a:ext cx="3409950" cy="1905000"/>
          </a:xfrm>
          <a:prstGeom prst="rect">
            <a:avLst/>
          </a:prstGeom>
          <a:effectLst/>
        </p:spPr>
        <p:txBody>
          <a:bodyPr wrap="square" rtlCol="0" anchor="t">
            <a:spAutoFit/>
          </a:bodyPr>
          <a:lstStyle/>
          <a:p>
            <a:pPr algn="l"/>
            <a:r>
              <a:rPr lang="en-US" sz="3300" b="0" i="0" u="none" spc="0" dirty="0" smtClean="0">
                <a:solidFill>
                  <a:srgbClr val="000000"/>
                </a:solidFill>
                <a:latin typeface="Impact"/>
              </a:rPr>
              <a:t>You need counseling for coming to an insurance class</a:t>
            </a:r>
          </a:p>
        </p:txBody>
      </p:sp>
      <p:sp>
        <p:nvSpPr>
          <p:cNvPr id="299" name="Rectangle2 1"/>
          <p:cNvSpPr/>
          <p:nvPr/>
        </p:nvSpPr>
        <p:spPr>
          <a:xfrm>
            <a:off x="-228600" y="3286125"/>
            <a:ext cx="8248650" cy="1419225"/>
          </a:xfrm>
          <a:prstGeom prst="rect">
            <a:avLst/>
          </a:prstGeom>
          <a:solidFill>
            <a:srgbClr val="EE2D2D"/>
          </a:solidFill>
          <a:effectLst/>
        </p:spPr>
        <p:txBody>
          <a:bodyPr wrap="square" rtlCol="0" anchor="ctr">
            <a:spAutoFit/>
          </a:bodyPr>
          <a:lstStyle/>
          <a:p>
            <a:pPr algn="ctr"/>
            <a:endParaRPr/>
          </a:p>
        </p:txBody>
      </p:sp>
      <p:sp>
        <p:nvSpPr>
          <p:cNvPr id="300" name="TextBox 15"/>
          <p:cNvSpPr txBox="1"/>
          <p:nvPr/>
        </p:nvSpPr>
        <p:spPr>
          <a:xfrm>
            <a:off x="0" y="3705225"/>
            <a:ext cx="7610475" cy="561975"/>
          </a:xfrm>
          <a:prstGeom prst="rect">
            <a:avLst/>
          </a:prstGeom>
          <a:effectLst/>
        </p:spPr>
        <p:txBody>
          <a:bodyPr wrap="square" rtlCol="0" anchor="t">
            <a:spAutoFit/>
          </a:bodyPr>
          <a:lstStyle/>
          <a:p>
            <a:pPr algn="ctr"/>
            <a:r>
              <a:rPr lang="en-US" sz="3975" b="0" i="0" u="none" spc="0" dirty="0" smtClean="0">
                <a:solidFill>
                  <a:srgbClr val="FFFFFF"/>
                </a:solidFill>
                <a:latin typeface="Impact"/>
              </a:rPr>
              <a:t>What were you thinking????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98"/>
                                        </p:tgtEl>
                                        <p:attrNameLst>
                                          <p:attrName>style.visibility</p:attrName>
                                        </p:attrNameLst>
                                      </p:cBhvr>
                                      <p:to>
                                        <p:strVal val="visible"/>
                                      </p:to>
                                    </p:set>
                                    <p:anim calcmode="lin" valueType="num">
                                      <p:cBhvr>
                                        <p:cTn id="7" dur="1000" fill="hold"/>
                                        <p:tgtEl>
                                          <p:spTgt spid="298"/>
                                        </p:tgtEl>
                                        <p:attrNameLst>
                                          <p:attrName>ppt_w</p:attrName>
                                        </p:attrNameLst>
                                      </p:cBhvr>
                                      <p:tavLst>
                                        <p:tav tm="0">
                                          <p:val>
                                            <p:fltVal val="0"/>
                                          </p:val>
                                        </p:tav>
                                        <p:tav tm="100000">
                                          <p:val>
                                            <p:strVal val="#ppt_w"/>
                                          </p:val>
                                        </p:tav>
                                      </p:tavLst>
                                    </p:anim>
                                    <p:anim calcmode="lin" valueType="num">
                                      <p:cBhvr>
                                        <p:cTn id="8" dur="1000" fill="hold"/>
                                        <p:tgtEl>
                                          <p:spTgt spid="298"/>
                                        </p:tgtEl>
                                        <p:attrNameLst>
                                          <p:attrName>ppt_h</p:attrName>
                                        </p:attrNameLst>
                                      </p:cBhvr>
                                      <p:tavLst>
                                        <p:tav tm="0">
                                          <p:val>
                                            <p:fltVal val="0"/>
                                          </p:val>
                                        </p:tav>
                                        <p:tav tm="100000">
                                          <p:val>
                                            <p:strVal val="#ppt_h"/>
                                          </p:val>
                                        </p:tav>
                                      </p:tavLst>
                                    </p:anim>
                                    <p:anim calcmode="lin" valueType="num">
                                      <p:cBhvr>
                                        <p:cTn id="9" dur="1000" fill="hold"/>
                                        <p:tgtEl>
                                          <p:spTgt spid="298"/>
                                        </p:tgtEl>
                                        <p:attrNameLst>
                                          <p:attrName>style.rotation</p:attrName>
                                        </p:attrNameLst>
                                      </p:cBhvr>
                                      <p:tavLst>
                                        <p:tav tm="0">
                                          <p:val>
                                            <p:fltVal val="90"/>
                                          </p:val>
                                        </p:tav>
                                        <p:tav tm="100000">
                                          <p:val>
                                            <p:fltVal val="0"/>
                                          </p:val>
                                        </p:tav>
                                      </p:tavLst>
                                    </p:anim>
                                    <p:animEffect transition="in" filter="fade">
                                      <p:cBhvr>
                                        <p:cTn id="10" dur="1000"/>
                                        <p:tgtEl>
                                          <p:spTgt spid="298"/>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299"/>
                                        </p:tgtEl>
                                        <p:attrNameLst>
                                          <p:attrName>style.visibility</p:attrName>
                                        </p:attrNameLst>
                                      </p:cBhvr>
                                      <p:to>
                                        <p:strVal val="visible"/>
                                      </p:to>
                                    </p:set>
                                    <p:animEffect transition="in" filter="wipe(right)">
                                      <p:cBhvr>
                                        <p:cTn id="14" dur="500"/>
                                        <p:tgtEl>
                                          <p:spTgt spid="299"/>
                                        </p:tgtEl>
                                      </p:cBhvr>
                                    </p:animEffect>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300"/>
                                        </p:tgtEl>
                                        <p:attrNameLst>
                                          <p:attrName>style.visibility</p:attrName>
                                        </p:attrNameLst>
                                      </p:cBhvr>
                                      <p:to>
                                        <p:strVal val="visible"/>
                                      </p:to>
                                    </p:set>
                                    <p:anim calcmode="lin" valueType="num">
                                      <p:cBhvr additive="base">
                                        <p:cTn id="18" dur="500" fill="hold"/>
                                        <p:tgtEl>
                                          <p:spTgt spid="300"/>
                                        </p:tgtEl>
                                        <p:attrNameLst>
                                          <p:attrName>ppt_x</p:attrName>
                                        </p:attrNameLst>
                                      </p:cBhvr>
                                      <p:tavLst>
                                        <p:tav tm="0">
                                          <p:val>
                                            <p:strVal val="0-#ppt_w/2"/>
                                          </p:val>
                                        </p:tav>
                                        <p:tav tm="100000">
                                          <p:val>
                                            <p:strVal val="#ppt_x"/>
                                          </p:val>
                                        </p:tav>
                                      </p:tavLst>
                                    </p:anim>
                                    <p:anim calcmode="lin" valueType="num">
                                      <p:cBhvr additive="base">
                                        <p:cTn id="19" dur="500" fill="hold"/>
                                        <p:tgtEl>
                                          <p:spTgt spid="3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p:bldP spid="299" grpId="0" animBg="1"/>
      <p:bldP spid="30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43" name="Rectangle 42"/>
          <p:cNvSpPr/>
          <p:nvPr/>
        </p:nvSpPr>
        <p:spPr>
          <a:xfrm rot="-180000">
            <a:off x="-341164" y="250558"/>
            <a:ext cx="8153400" cy="1314043"/>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cxnSp>
        <p:nvCxnSpPr>
          <p:cNvPr id="9" name="Straight Arrow Connector 8"/>
          <p:cNvCxnSpPr/>
          <p:nvPr/>
        </p:nvCxnSpPr>
        <p:spPr>
          <a:xfrm flipH="1" flipV="1">
            <a:off x="3352800" y="2295525"/>
            <a:ext cx="9525" cy="5715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V="1">
            <a:off x="4191000" y="2181225"/>
            <a:ext cx="971550" cy="752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4191000" y="3086100"/>
            <a:ext cx="1219200"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4191000" y="3848100"/>
            <a:ext cx="1404937"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a:off x="4024312" y="3848100"/>
            <a:ext cx="652463" cy="1143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a:stCxn id="7" idx="2"/>
            <a:endCxn id="393" idx="0"/>
          </p:cNvCxnSpPr>
          <p:nvPr/>
        </p:nvCxnSpPr>
        <p:spPr>
          <a:xfrm>
            <a:off x="3429000" y="3943350"/>
            <a:ext cx="4763"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flipH="1">
            <a:off x="1500187" y="3405187"/>
            <a:ext cx="125253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flipH="1" flipV="1">
            <a:off x="1674976" y="2410270"/>
            <a:ext cx="1219200" cy="6191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Rectangle 6"/>
          <p:cNvSpPr/>
          <p:nvPr/>
        </p:nvSpPr>
        <p:spPr>
          <a:xfrm>
            <a:off x="2590800" y="2867025"/>
            <a:ext cx="1676400" cy="1076325"/>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TextBox 8"/>
          <p:cNvSpPr txBox="1"/>
          <p:nvPr/>
        </p:nvSpPr>
        <p:spPr>
          <a:xfrm>
            <a:off x="2752725" y="3162300"/>
            <a:ext cx="1333500" cy="403957"/>
          </a:xfrm>
          <a:prstGeom prst="rect">
            <a:avLst/>
          </a:prstGeom>
          <a:effectLst/>
        </p:spPr>
        <p:txBody>
          <a:bodyPr wrap="square" rtlCol="0" anchor="t">
            <a:spAutoFit/>
          </a:bodyPr>
          <a:lstStyle/>
          <a:p>
            <a:pPr algn="ctr"/>
            <a:r>
              <a:rPr lang="en-US" sz="2025" b="0" i="0" u="none" spc="0" dirty="0" smtClean="0">
                <a:solidFill>
                  <a:srgbClr val="000000"/>
                </a:solidFill>
                <a:latin typeface="Impact"/>
              </a:rPr>
              <a:t>Attorney</a:t>
            </a:r>
            <a:endParaRPr lang="en-US" sz="2025" b="0" i="0" u="none" spc="0" dirty="0" smtClean="0">
              <a:solidFill>
                <a:srgbClr val="000000"/>
              </a:solidFill>
              <a:latin typeface="Impact"/>
            </a:endParaRPr>
          </a:p>
        </p:txBody>
      </p:sp>
      <p:sp>
        <p:nvSpPr>
          <p:cNvPr id="385" name="TextBox 7"/>
          <p:cNvSpPr txBox="1"/>
          <p:nvPr/>
        </p:nvSpPr>
        <p:spPr>
          <a:xfrm>
            <a:off x="485775" y="2000250"/>
            <a:ext cx="1333500" cy="590550"/>
          </a:xfrm>
          <a:prstGeom prst="rect">
            <a:avLst/>
          </a:prstGeom>
          <a:effectLst/>
        </p:spPr>
        <p:txBody>
          <a:bodyPr wrap="square" rtlCol="0" anchor="t">
            <a:spAutoFit/>
          </a:bodyPr>
          <a:lstStyle/>
          <a:p>
            <a:pPr algn="ctr"/>
            <a:r>
              <a:rPr lang="en-US" sz="2025" b="0" i="0" u="none" spc="0" dirty="0" smtClean="0">
                <a:solidFill>
                  <a:srgbClr val="000000"/>
                </a:solidFill>
                <a:latin typeface="Impact"/>
              </a:rPr>
              <a:t>Event Planner</a:t>
            </a:r>
          </a:p>
        </p:txBody>
      </p:sp>
      <p:sp>
        <p:nvSpPr>
          <p:cNvPr id="387" name="TextBox 1"/>
          <p:cNvSpPr txBox="1"/>
          <p:nvPr/>
        </p:nvSpPr>
        <p:spPr>
          <a:xfrm rot="-180000">
            <a:off x="1170190" y="649480"/>
            <a:ext cx="5438775" cy="923330"/>
          </a:xfrm>
          <a:prstGeom prst="rect">
            <a:avLst/>
          </a:prstGeom>
          <a:effectLst/>
        </p:spPr>
        <p:txBody>
          <a:bodyPr wrap="square" rtlCol="0" anchor="t">
            <a:spAutoFit/>
          </a:bodyPr>
          <a:lstStyle/>
          <a:p>
            <a:pPr algn="l"/>
            <a:r>
              <a:rPr lang="en-US" sz="2700" b="0" i="0" u="none" spc="0" dirty="0" smtClean="0">
                <a:solidFill>
                  <a:srgbClr val="000000"/>
                </a:solidFill>
                <a:latin typeface="Impact"/>
              </a:rPr>
              <a:t>Subcontractors that could be sued</a:t>
            </a:r>
            <a:br>
              <a:rPr lang="en-US" sz="2700" b="0" i="0" u="none" spc="0" dirty="0" smtClean="0">
                <a:solidFill>
                  <a:srgbClr val="000000"/>
                </a:solidFill>
                <a:latin typeface="Impact"/>
              </a:rPr>
            </a:br>
            <a:endParaRPr lang="en-US" sz="2700" b="0" i="0" u="none" spc="0" dirty="0" smtClean="0">
              <a:solidFill>
                <a:srgbClr val="000000"/>
              </a:solidFill>
              <a:latin typeface="Impact"/>
            </a:endParaRPr>
          </a:p>
        </p:txBody>
      </p:sp>
      <p:sp>
        <p:nvSpPr>
          <p:cNvPr id="388" name="TextBox 9"/>
          <p:cNvSpPr txBox="1"/>
          <p:nvPr/>
        </p:nvSpPr>
        <p:spPr>
          <a:xfrm>
            <a:off x="4800600" y="1794151"/>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Tent Rental</a:t>
            </a:r>
          </a:p>
        </p:txBody>
      </p:sp>
      <p:sp>
        <p:nvSpPr>
          <p:cNvPr id="389" name="TextBox 10"/>
          <p:cNvSpPr txBox="1"/>
          <p:nvPr/>
        </p:nvSpPr>
        <p:spPr>
          <a:xfrm>
            <a:off x="2333625" y="1876425"/>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Caterer</a:t>
            </a:r>
          </a:p>
        </p:txBody>
      </p:sp>
      <p:sp>
        <p:nvSpPr>
          <p:cNvPr id="391" name="TextBox 11"/>
          <p:cNvSpPr txBox="1"/>
          <p:nvPr/>
        </p:nvSpPr>
        <p:spPr>
          <a:xfrm>
            <a:off x="5162550" y="2867025"/>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Entertainment</a:t>
            </a:r>
          </a:p>
        </p:txBody>
      </p:sp>
      <p:sp>
        <p:nvSpPr>
          <p:cNvPr id="393" name="TextBox 12"/>
          <p:cNvSpPr txBox="1"/>
          <p:nvPr/>
        </p:nvSpPr>
        <p:spPr>
          <a:xfrm>
            <a:off x="2333625" y="4324350"/>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Stage</a:t>
            </a:r>
          </a:p>
        </p:txBody>
      </p:sp>
      <p:sp>
        <p:nvSpPr>
          <p:cNvPr id="395" name="TextBox 13"/>
          <p:cNvSpPr txBox="1"/>
          <p:nvPr/>
        </p:nvSpPr>
        <p:spPr>
          <a:xfrm>
            <a:off x="3724275" y="4991100"/>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Decorations</a:t>
            </a:r>
          </a:p>
        </p:txBody>
      </p:sp>
      <p:sp>
        <p:nvSpPr>
          <p:cNvPr id="397" name="TextBox 14"/>
          <p:cNvSpPr txBox="1"/>
          <p:nvPr/>
        </p:nvSpPr>
        <p:spPr>
          <a:xfrm>
            <a:off x="5124450" y="4000500"/>
            <a:ext cx="2200275"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Activities</a:t>
            </a:r>
          </a:p>
        </p:txBody>
      </p:sp>
      <p:sp>
        <p:nvSpPr>
          <p:cNvPr id="403" name="TextBox 16"/>
          <p:cNvSpPr txBox="1"/>
          <p:nvPr/>
        </p:nvSpPr>
        <p:spPr>
          <a:xfrm>
            <a:off x="419100" y="3190875"/>
            <a:ext cx="1333500" cy="304800"/>
          </a:xfrm>
          <a:prstGeom prst="rect">
            <a:avLst/>
          </a:prstGeom>
          <a:effectLst/>
        </p:spPr>
        <p:txBody>
          <a:bodyPr wrap="square" rtlCol="0" anchor="t">
            <a:spAutoFit/>
          </a:bodyPr>
          <a:lstStyle/>
          <a:p>
            <a:pPr algn="ctr"/>
            <a:r>
              <a:rPr lang="en-US" sz="2025" b="0" i="0" u="none" spc="0" dirty="0" smtClean="0">
                <a:solidFill>
                  <a:srgbClr val="000000"/>
                </a:solidFill>
                <a:latin typeface="Impact"/>
              </a:rPr>
              <a:t>Venue</a:t>
            </a:r>
          </a:p>
        </p:txBody>
      </p:sp>
    </p:spTree>
    <p:extLst>
      <p:ext uri="{BB962C8B-B14F-4D97-AF65-F5344CB8AC3E}">
        <p14:creationId xmlns:p14="http://schemas.microsoft.com/office/powerpoint/2010/main" val="3704453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
                                        </p:tgtEl>
                                        <p:attrNameLst>
                                          <p:attrName>style.visibility</p:attrName>
                                        </p:attrNameLst>
                                      </p:cBhvr>
                                      <p:to>
                                        <p:strVal val="visible"/>
                                      </p:to>
                                    </p:set>
                                    <p:animEffect transition="in" filter="fade">
                                      <p:cBhvr>
                                        <p:cTn id="10" dur="500"/>
                                        <p:tgtEl>
                                          <p:spTgt spid="38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8"/>
                                        </p:tgtEl>
                                        <p:attrNameLst>
                                          <p:attrName>style.visibility</p:attrName>
                                        </p:attrNameLst>
                                      </p:cBhvr>
                                      <p:to>
                                        <p:strVal val="visible"/>
                                      </p:to>
                                    </p:set>
                                    <p:animEffect transition="in" filter="fade">
                                      <p:cBhvr>
                                        <p:cTn id="17" dur="500"/>
                                        <p:tgtEl>
                                          <p:spTgt spid="38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1"/>
                                        </p:tgtEl>
                                        <p:attrNameLst>
                                          <p:attrName>style.visibility</p:attrName>
                                        </p:attrNameLst>
                                      </p:cBhvr>
                                      <p:to>
                                        <p:strVal val="visible"/>
                                      </p:to>
                                    </p:set>
                                    <p:animEffect transition="in" filter="fade">
                                      <p:cBhvr>
                                        <p:cTn id="24" dur="500"/>
                                        <p:tgtEl>
                                          <p:spTgt spid="391"/>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7"/>
                                        </p:tgtEl>
                                        <p:attrNameLst>
                                          <p:attrName>style.visibility</p:attrName>
                                        </p:attrNameLst>
                                      </p:cBhvr>
                                      <p:to>
                                        <p:strVal val="visible"/>
                                      </p:to>
                                    </p:set>
                                    <p:animEffect transition="in" filter="fade">
                                      <p:cBhvr>
                                        <p:cTn id="31" dur="500"/>
                                        <p:tgtEl>
                                          <p:spTgt spid="397"/>
                                        </p:tgtEl>
                                      </p:cBhvr>
                                    </p:animEffect>
                                  </p:childTnLst>
                                </p:cTn>
                              </p:par>
                            </p:childTnLst>
                          </p:cTn>
                        </p:par>
                        <p:par>
                          <p:cTn id="32" fill="hold">
                            <p:stCondLst>
                              <p:cond delay="2000"/>
                            </p:stCondLst>
                            <p:childTnLst>
                              <p:par>
                                <p:cTn id="33" presetID="22" presetClass="entr" presetSubtype="1"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95"/>
                                        </p:tgtEl>
                                        <p:attrNameLst>
                                          <p:attrName>style.visibility</p:attrName>
                                        </p:attrNameLst>
                                      </p:cBhvr>
                                      <p:to>
                                        <p:strVal val="visible"/>
                                      </p:to>
                                    </p:set>
                                    <p:animEffect transition="in" filter="fade">
                                      <p:cBhvr>
                                        <p:cTn id="38" dur="500"/>
                                        <p:tgtEl>
                                          <p:spTgt spid="395"/>
                                        </p:tgtEl>
                                      </p:cBhvr>
                                    </p:animEffect>
                                  </p:childTnLst>
                                </p:cTn>
                              </p:par>
                            </p:childTnLst>
                          </p:cTn>
                        </p:par>
                        <p:par>
                          <p:cTn id="39" fill="hold">
                            <p:stCondLst>
                              <p:cond delay="2500"/>
                            </p:stCondLst>
                            <p:childTnLst>
                              <p:par>
                                <p:cTn id="40" presetID="22" presetClass="entr" presetSubtype="1"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93"/>
                                        </p:tgtEl>
                                        <p:attrNameLst>
                                          <p:attrName>style.visibility</p:attrName>
                                        </p:attrNameLst>
                                      </p:cBhvr>
                                      <p:to>
                                        <p:strVal val="visible"/>
                                      </p:to>
                                    </p:set>
                                    <p:animEffect transition="in" filter="fade">
                                      <p:cBhvr>
                                        <p:cTn id="45" dur="500"/>
                                        <p:tgtEl>
                                          <p:spTgt spid="393"/>
                                        </p:tgtEl>
                                      </p:cBhvr>
                                    </p:animEffect>
                                  </p:childTnLst>
                                </p:cTn>
                              </p:par>
                            </p:childTnLst>
                          </p:cTn>
                        </p:par>
                        <p:par>
                          <p:cTn id="46" fill="hold">
                            <p:stCondLst>
                              <p:cond delay="3000"/>
                            </p:stCondLst>
                            <p:childTnLst>
                              <p:par>
                                <p:cTn id="47" presetID="22" presetClass="entr" presetSubtype="2"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right)">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03"/>
                                        </p:tgtEl>
                                        <p:attrNameLst>
                                          <p:attrName>style.visibility</p:attrName>
                                        </p:attrNameLst>
                                      </p:cBhvr>
                                      <p:to>
                                        <p:strVal val="visible"/>
                                      </p:to>
                                    </p:set>
                                    <p:animEffect transition="in" filter="fade">
                                      <p:cBhvr>
                                        <p:cTn id="52" dur="500"/>
                                        <p:tgtEl>
                                          <p:spTgt spid="403"/>
                                        </p:tgtEl>
                                      </p:cBhvr>
                                    </p:animEffect>
                                  </p:childTnLst>
                                </p:cTn>
                              </p:par>
                            </p:childTnLst>
                          </p:cTn>
                        </p:par>
                        <p:par>
                          <p:cTn id="53" fill="hold">
                            <p:stCondLst>
                              <p:cond delay="3500"/>
                            </p:stCondLst>
                            <p:childTnLst>
                              <p:par>
                                <p:cTn id="54" presetID="22" presetClass="entr" presetSubtype="4"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down)">
                                      <p:cBhvr>
                                        <p:cTn id="56" dur="500"/>
                                        <p:tgtEl>
                                          <p:spTgt spid="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85"/>
                                        </p:tgtEl>
                                        <p:attrNameLst>
                                          <p:attrName>style.visibility</p:attrName>
                                        </p:attrNameLst>
                                      </p:cBhvr>
                                      <p:to>
                                        <p:strVal val="visible"/>
                                      </p:to>
                                    </p:set>
                                    <p:animEffect transition="in" filter="fade">
                                      <p:cBhvr>
                                        <p:cTn id="59" dur="5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 grpId="0"/>
      <p:bldP spid="388" grpId="0"/>
      <p:bldP spid="389" grpId="0"/>
      <p:bldP spid="391" grpId="0"/>
      <p:bldP spid="393" grpId="0"/>
      <p:bldP spid="395" grpId="0"/>
      <p:bldP spid="397" grpId="0"/>
      <p:bldP spid="40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17B6FF"/>
        </a:solidFill>
        <a:effectLst/>
      </p:bgPr>
    </p:bg>
    <p:spTree>
      <p:nvGrpSpPr>
        <p:cNvPr id="1" name=""/>
        <p:cNvGrpSpPr/>
        <p:nvPr/>
      </p:nvGrpSpPr>
      <p:grpSpPr>
        <a:xfrm>
          <a:off x="0" y="0"/>
          <a:ext cx="0" cy="0"/>
          <a:chOff x="0" y="0"/>
          <a:chExt cx="0" cy="0"/>
        </a:xfrm>
      </p:grpSpPr>
      <p:sp>
        <p:nvSpPr>
          <p:cNvPr id="373" name="Rectangle2 7"/>
          <p:cNvSpPr/>
          <p:nvPr/>
        </p:nvSpPr>
        <p:spPr>
          <a:xfrm>
            <a:off x="-514350" y="1790700"/>
            <a:ext cx="9648825" cy="3200400"/>
          </a:xfrm>
          <a:prstGeom prst="rect">
            <a:avLst/>
          </a:prstGeom>
          <a:solidFill>
            <a:srgbClr val="000000"/>
          </a:solidFill>
          <a:ln w="9525">
            <a:solidFill>
              <a:srgbClr val="000000"/>
            </a:solidFill>
          </a:ln>
          <a:effectLst/>
        </p:spPr>
        <p:txBody>
          <a:bodyPr wrap="square" rtlCol="0" anchor="ctr">
            <a:spAutoFit/>
          </a:bodyPr>
          <a:lstStyle/>
          <a:p>
            <a:pPr algn="ctr"/>
            <a:endParaRPr/>
          </a:p>
        </p:txBody>
      </p:sp>
      <p:sp>
        <p:nvSpPr>
          <p:cNvPr id="11" name="Rectangle 10"/>
          <p:cNvSpPr/>
          <p:nvPr/>
        </p:nvSpPr>
        <p:spPr>
          <a:xfrm rot="-180000">
            <a:off x="-609598" y="852139"/>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80000">
            <a:off x="-334839" y="2122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374" name="TextBox 1"/>
          <p:cNvSpPr txBox="1"/>
          <p:nvPr/>
        </p:nvSpPr>
        <p:spPr>
          <a:xfrm>
            <a:off x="5838825" y="7839075"/>
            <a:ext cx="11153775" cy="428625"/>
          </a:xfrm>
          <a:prstGeom prst="rect">
            <a:avLst/>
          </a:prstGeom>
          <a:effectLst/>
        </p:spPr>
        <p:txBody>
          <a:bodyPr wrap="square" rtlCol="0" anchor="t">
            <a:spAutoFit/>
          </a:bodyPr>
          <a:lstStyle/>
          <a:p>
            <a:pPr algn="l"/>
            <a:r>
              <a:rPr lang="en-US" sz="3150" b="0" i="0" u="none" spc="0" dirty="0" smtClean="0">
                <a:solidFill>
                  <a:srgbClr val="F8941D"/>
                </a:solidFill>
                <a:latin typeface="Nina Compressed"/>
              </a:rPr>
              <a:t>You can't be  a little pregnant.</a:t>
            </a:r>
          </a:p>
        </p:txBody>
      </p:sp>
      <p:sp>
        <p:nvSpPr>
          <p:cNvPr id="375" name="Rectangle2 2"/>
          <p:cNvSpPr/>
          <p:nvPr/>
        </p:nvSpPr>
        <p:spPr>
          <a:xfrm>
            <a:off x="895350" y="7943850"/>
            <a:ext cx="4667250" cy="76200"/>
          </a:xfrm>
          <a:prstGeom prst="rect">
            <a:avLst/>
          </a:prstGeom>
          <a:solidFill>
            <a:srgbClr val="FDB60F"/>
          </a:solidFill>
          <a:effectLst/>
        </p:spPr>
        <p:txBody>
          <a:bodyPr wrap="square" rtlCol="0" anchor="ctr">
            <a:spAutoFit/>
          </a:bodyPr>
          <a:lstStyle/>
          <a:p>
            <a:pPr algn="ctr"/>
            <a:endParaRPr/>
          </a:p>
        </p:txBody>
      </p:sp>
      <p:sp>
        <p:nvSpPr>
          <p:cNvPr id="376" name="Ellipse2 1"/>
          <p:cNvSpPr/>
          <p:nvPr/>
        </p:nvSpPr>
        <p:spPr>
          <a:xfrm>
            <a:off x="6410325" y="7191375"/>
            <a:ext cx="333375" cy="209550"/>
          </a:xfrm>
          <a:prstGeom prst="ellipse">
            <a:avLst/>
          </a:prstGeom>
          <a:solidFill>
            <a:srgbClr val="000000"/>
          </a:solidFill>
          <a:ln w="9525">
            <a:solidFill>
              <a:srgbClr val="000000"/>
            </a:solidFill>
          </a:ln>
          <a:effectLst/>
        </p:spPr>
        <p:txBody>
          <a:bodyPr wrap="square" rtlCol="0" anchor="ctr">
            <a:spAutoFit/>
          </a:bodyPr>
          <a:lstStyle/>
          <a:p>
            <a:pPr algn="ctr"/>
            <a:endParaRPr/>
          </a:p>
        </p:txBody>
      </p:sp>
      <p:sp>
        <p:nvSpPr>
          <p:cNvPr id="377" name="Rectangle2 6"/>
          <p:cNvSpPr/>
          <p:nvPr/>
        </p:nvSpPr>
        <p:spPr>
          <a:xfrm>
            <a:off x="895350" y="7534275"/>
            <a:ext cx="11430000" cy="95250"/>
          </a:xfrm>
          <a:prstGeom prst="rect">
            <a:avLst/>
          </a:prstGeom>
          <a:solidFill>
            <a:srgbClr val="1C1C1C"/>
          </a:solidFill>
          <a:ln w="9525">
            <a:solidFill>
              <a:srgbClr val="000000"/>
            </a:solidFill>
          </a:ln>
          <a:effectLst/>
        </p:spPr>
        <p:txBody>
          <a:bodyPr wrap="square" rtlCol="0" anchor="ctr">
            <a:spAutoFit/>
          </a:bodyPr>
          <a:lstStyle/>
          <a:p>
            <a:pPr algn="ctr"/>
            <a:endParaRPr/>
          </a:p>
        </p:txBody>
      </p:sp>
      <p:sp>
        <p:nvSpPr>
          <p:cNvPr id="379" name="Rectangle 5"/>
          <p:cNvSpPr/>
          <p:nvPr/>
        </p:nvSpPr>
        <p:spPr>
          <a:xfrm>
            <a:off x="0" y="-266700"/>
            <a:ext cx="7629525" cy="2400300"/>
          </a:xfrm>
          <a:prstGeom prst="rect">
            <a:avLst/>
          </a:prstGeom>
          <a:effectLst/>
        </p:spPr>
        <p:txBody>
          <a:bodyPr wrap="square" rtlCol="0" anchor="ctr">
            <a:spAutoFit/>
          </a:bodyPr>
          <a:lstStyle/>
          <a:p>
            <a:pPr algn="ctr"/>
            <a:r>
              <a:rPr lang="en-US" sz="4650" b="0" i="0" u="none" spc="0" dirty="0" smtClean="0">
                <a:solidFill>
                  <a:srgbClr val="000000"/>
                </a:solidFill>
                <a:latin typeface="Impact"/>
              </a:rPr>
              <a:t>REMEMBER!</a:t>
            </a:r>
          </a:p>
        </p:txBody>
      </p:sp>
      <p:sp>
        <p:nvSpPr>
          <p:cNvPr id="380" name="TextBox 2"/>
          <p:cNvSpPr txBox="1"/>
          <p:nvPr/>
        </p:nvSpPr>
        <p:spPr>
          <a:xfrm>
            <a:off x="3724275" y="2923282"/>
            <a:ext cx="3514725" cy="1077218"/>
          </a:xfrm>
          <a:prstGeom prst="rect">
            <a:avLst/>
          </a:prstGeom>
          <a:effectLst/>
        </p:spPr>
        <p:txBody>
          <a:bodyPr wrap="square" rtlCol="0" anchor="t">
            <a:spAutoFit/>
          </a:bodyPr>
          <a:lstStyle/>
          <a:p>
            <a:pPr algn="ctr"/>
            <a:r>
              <a:rPr lang="en-US" sz="3200" b="0" i="0" u="none" spc="0" dirty="0" smtClean="0">
                <a:solidFill>
                  <a:srgbClr val="FFFFFF"/>
                </a:solidFill>
                <a:latin typeface="Impact"/>
              </a:rPr>
              <a:t>You can't be a little bit pregnant!</a:t>
            </a:r>
          </a:p>
        </p:txBody>
      </p:sp>
      <p:pic>
        <p:nvPicPr>
          <p:cNvPr id="13" name="octoMom.jpg 1"/>
          <p:cNvPicPr>
            <a:picLocks noChangeAspect="1"/>
          </p:cNvPicPr>
          <p:nvPr/>
        </p:nvPicPr>
        <p:blipFill>
          <a:blip r:embed="rId2"/>
          <a:stretch>
            <a:fillRect/>
          </a:stretch>
        </p:blipFill>
        <p:spPr>
          <a:xfrm rot="-240000">
            <a:off x="741236" y="1729215"/>
            <a:ext cx="2733675" cy="3638550"/>
          </a:xfrm>
          <a:prstGeom prst="rect">
            <a:avLst/>
          </a:prstGeom>
          <a:ln w="57150">
            <a:solidFill>
              <a:schemeClr val="bg1"/>
            </a:solidFill>
          </a:ln>
          <a:effectLst>
            <a:outerShdw blurRad="50800" dist="38100" dir="2700000" algn="tl" rotWithShape="0">
              <a:srgbClr val="000000">
                <a:alpha val="65882"/>
              </a:srgbClr>
            </a:outerShdw>
          </a:effectLst>
        </p:spPr>
      </p:pic>
    </p:spTree>
    <p:extLst>
      <p:ext uri="{BB962C8B-B14F-4D97-AF65-F5344CB8AC3E}">
        <p14:creationId xmlns:p14="http://schemas.microsoft.com/office/powerpoint/2010/main" val="647361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p:cTn id="7" dur="1000" fill="hold"/>
                                        <p:tgtEl>
                                          <p:spTgt spid="379"/>
                                        </p:tgtEl>
                                        <p:attrNameLst>
                                          <p:attrName>ppt_w</p:attrName>
                                        </p:attrNameLst>
                                      </p:cBhvr>
                                      <p:tavLst>
                                        <p:tav tm="0">
                                          <p:val>
                                            <p:fltVal val="0"/>
                                          </p:val>
                                        </p:tav>
                                        <p:tav tm="100000">
                                          <p:val>
                                            <p:strVal val="#ppt_w"/>
                                          </p:val>
                                        </p:tav>
                                      </p:tavLst>
                                    </p:anim>
                                    <p:anim calcmode="lin" valueType="num">
                                      <p:cBhvr>
                                        <p:cTn id="8" dur="1000" fill="hold"/>
                                        <p:tgtEl>
                                          <p:spTgt spid="379"/>
                                        </p:tgtEl>
                                        <p:attrNameLst>
                                          <p:attrName>ppt_h</p:attrName>
                                        </p:attrNameLst>
                                      </p:cBhvr>
                                      <p:tavLst>
                                        <p:tav tm="0">
                                          <p:val>
                                            <p:fltVal val="0"/>
                                          </p:val>
                                        </p:tav>
                                        <p:tav tm="100000">
                                          <p:val>
                                            <p:strVal val="#ppt_h"/>
                                          </p:val>
                                        </p:tav>
                                      </p:tavLst>
                                    </p:anim>
                                    <p:anim calcmode="lin" valueType="num">
                                      <p:cBhvr>
                                        <p:cTn id="9" dur="1000" fill="hold"/>
                                        <p:tgtEl>
                                          <p:spTgt spid="379"/>
                                        </p:tgtEl>
                                        <p:attrNameLst>
                                          <p:attrName>style.rotation</p:attrName>
                                        </p:attrNameLst>
                                      </p:cBhvr>
                                      <p:tavLst>
                                        <p:tav tm="0">
                                          <p:val>
                                            <p:fltVal val="90"/>
                                          </p:val>
                                        </p:tav>
                                        <p:tav tm="100000">
                                          <p:val>
                                            <p:fltVal val="0"/>
                                          </p:val>
                                        </p:tav>
                                      </p:tavLst>
                                    </p:anim>
                                    <p:animEffect transition="in" filter="fade">
                                      <p:cBhvr>
                                        <p:cTn id="10" dur="1000"/>
                                        <p:tgtEl>
                                          <p:spTgt spid="379"/>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380"/>
                                        </p:tgtEl>
                                        <p:attrNameLst>
                                          <p:attrName>style.visibility</p:attrName>
                                        </p:attrNameLst>
                                      </p:cBhvr>
                                      <p:to>
                                        <p:strVal val="visible"/>
                                      </p:to>
                                    </p:set>
                                    <p:anim calcmode="lin" valueType="num">
                                      <p:cBhvr additive="base">
                                        <p:cTn id="14" dur="500" fill="hold"/>
                                        <p:tgtEl>
                                          <p:spTgt spid="380"/>
                                        </p:tgtEl>
                                        <p:attrNameLst>
                                          <p:attrName>ppt_x</p:attrName>
                                        </p:attrNameLst>
                                      </p:cBhvr>
                                      <p:tavLst>
                                        <p:tav tm="0">
                                          <p:val>
                                            <p:strVal val="0-#ppt_w/2"/>
                                          </p:val>
                                        </p:tav>
                                        <p:tav tm="100000">
                                          <p:val>
                                            <p:strVal val="#ppt_x"/>
                                          </p:val>
                                        </p:tav>
                                      </p:tavLst>
                                    </p:anim>
                                    <p:anim calcmode="lin" valueType="num">
                                      <p:cBhvr additive="base">
                                        <p:cTn id="15" dur="500" fill="hold"/>
                                        <p:tgtEl>
                                          <p:spTgt spid="380"/>
                                        </p:tgtEl>
                                        <p:attrNameLst>
                                          <p:attrName>ppt_y</p:attrName>
                                        </p:attrNameLst>
                                      </p:cBhvr>
                                      <p:tavLst>
                                        <p:tav tm="0">
                                          <p:val>
                                            <p:strVal val="#ppt_y"/>
                                          </p:val>
                                        </p:tav>
                                        <p:tav tm="100000">
                                          <p:val>
                                            <p:strVal val="#ppt_y"/>
                                          </p:val>
                                        </p:tav>
                                      </p:tavLst>
                                    </p:anim>
                                  </p:childTnLst>
                                </p:cTn>
                              </p:par>
                              <p:par>
                                <p:cTn id="16" presetID="31"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p:bldP spid="38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354" name="Rectangle 18"/>
          <p:cNvSpPr/>
          <p:nvPr/>
        </p:nvSpPr>
        <p:spPr>
          <a:xfrm rot="-120000">
            <a:off x="-114300" y="314325"/>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2" name="Rectangle 1"/>
          <p:cNvSpPr/>
          <p:nvPr/>
        </p:nvSpPr>
        <p:spPr>
          <a:xfrm>
            <a:off x="646588"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Tables &amp; Chairs</a:t>
            </a:r>
            <a:endParaRPr lang="en-US" sz="2000" dirty="0">
              <a:solidFill>
                <a:schemeClr val="tx1"/>
              </a:solidFill>
              <a:latin typeface="Impact" panose="020B0806030902050204" pitchFamily="34" charset="0"/>
            </a:endParaRPr>
          </a:p>
        </p:txBody>
      </p:sp>
      <p:sp>
        <p:nvSpPr>
          <p:cNvPr id="11" name="Rectangle 10"/>
          <p:cNvSpPr/>
          <p:nvPr/>
        </p:nvSpPr>
        <p:spPr>
          <a:xfrm>
            <a:off x="4076700" y="1961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Tents</a:t>
            </a:r>
            <a:endParaRPr lang="en-US" sz="2000" dirty="0">
              <a:solidFill>
                <a:schemeClr val="tx1"/>
              </a:solidFill>
              <a:latin typeface="Impact" panose="020B0806030902050204" pitchFamily="34" charset="0"/>
            </a:endParaRPr>
          </a:p>
        </p:txBody>
      </p:sp>
      <p:sp>
        <p:nvSpPr>
          <p:cNvPr id="12" name="Rectangle 11"/>
          <p:cNvSpPr/>
          <p:nvPr/>
        </p:nvSpPr>
        <p:spPr>
          <a:xfrm>
            <a:off x="646588"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Entertainers</a:t>
            </a:r>
            <a:endParaRPr lang="en-US" sz="2000" dirty="0">
              <a:solidFill>
                <a:schemeClr val="tx1"/>
              </a:solidFill>
              <a:latin typeface="Impact" panose="020B0806030902050204" pitchFamily="34" charset="0"/>
            </a:endParaRPr>
          </a:p>
        </p:txBody>
      </p:sp>
      <p:sp>
        <p:nvSpPr>
          <p:cNvPr id="13" name="Rectangle 12"/>
          <p:cNvSpPr/>
          <p:nvPr/>
        </p:nvSpPr>
        <p:spPr>
          <a:xfrm>
            <a:off x="4076700" y="3104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Caterers</a:t>
            </a:r>
            <a:endParaRPr lang="en-US" sz="2000" dirty="0">
              <a:solidFill>
                <a:schemeClr val="tx1"/>
              </a:solidFill>
              <a:latin typeface="Impact" panose="020B0806030902050204" pitchFamily="34" charset="0"/>
            </a:endParaRPr>
          </a:p>
        </p:txBody>
      </p:sp>
      <p:sp>
        <p:nvSpPr>
          <p:cNvPr id="14" name="Rectangle 13"/>
          <p:cNvSpPr/>
          <p:nvPr/>
        </p:nvSpPr>
        <p:spPr>
          <a:xfrm>
            <a:off x="646588"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Florists</a:t>
            </a:r>
            <a:endParaRPr lang="en-US" sz="2000" dirty="0">
              <a:solidFill>
                <a:schemeClr val="tx1"/>
              </a:solidFill>
              <a:latin typeface="Impact" panose="020B0806030902050204" pitchFamily="34" charset="0"/>
            </a:endParaRPr>
          </a:p>
        </p:txBody>
      </p:sp>
      <p:sp>
        <p:nvSpPr>
          <p:cNvPr id="15" name="Rectangle 14"/>
          <p:cNvSpPr/>
          <p:nvPr/>
        </p:nvSpPr>
        <p:spPr>
          <a:xfrm>
            <a:off x="4076700" y="42470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Stage</a:t>
            </a:r>
            <a:endParaRPr lang="en-US" sz="2000" dirty="0">
              <a:solidFill>
                <a:schemeClr val="tx1"/>
              </a:solidFill>
              <a:latin typeface="Impact" panose="020B0806030902050204" pitchFamily="34" charset="0"/>
            </a:endParaRPr>
          </a:p>
        </p:txBody>
      </p:sp>
      <p:sp>
        <p:nvSpPr>
          <p:cNvPr id="10" name="TextBox 1"/>
          <p:cNvSpPr txBox="1"/>
          <p:nvPr/>
        </p:nvSpPr>
        <p:spPr>
          <a:xfrm rot="-120000">
            <a:off x="1343025" y="511843"/>
            <a:ext cx="5438775" cy="390525"/>
          </a:xfrm>
          <a:prstGeom prst="rect">
            <a:avLst/>
          </a:prstGeom>
          <a:effectLst/>
        </p:spPr>
        <p:txBody>
          <a:bodyPr wrap="square" rtlCol="0" anchor="t">
            <a:spAutoFit/>
          </a:bodyPr>
          <a:lstStyle/>
          <a:p>
            <a:pPr algn="l"/>
            <a:r>
              <a:rPr lang="en-US" sz="2700" b="0" i="0" u="none" spc="0" dirty="0" smtClean="0">
                <a:solidFill>
                  <a:srgbClr val="000000"/>
                </a:solidFill>
                <a:latin typeface="Impact"/>
              </a:rPr>
              <a:t>Subcontractors to be insured</a:t>
            </a:r>
          </a:p>
        </p:txBody>
      </p:sp>
      <p:sp>
        <p:nvSpPr>
          <p:cNvPr id="16" name="TextBox 2"/>
          <p:cNvSpPr txBox="1"/>
          <p:nvPr/>
        </p:nvSpPr>
        <p:spPr>
          <a:xfrm rot="-120000">
            <a:off x="2064605" y="883318"/>
            <a:ext cx="5438775" cy="507831"/>
          </a:xfrm>
          <a:prstGeom prst="rect">
            <a:avLst/>
          </a:prstGeom>
          <a:effectLst/>
        </p:spPr>
        <p:txBody>
          <a:bodyPr wrap="square" rtlCol="0" anchor="t">
            <a:spAutoFit/>
          </a:bodyPr>
          <a:lstStyle/>
          <a:p>
            <a:pPr algn="l"/>
            <a:r>
              <a:rPr lang="en-US" sz="2700" b="0" i="1" u="none" spc="0" dirty="0" smtClean="0">
                <a:solidFill>
                  <a:srgbClr val="000000"/>
                </a:solidFill>
                <a:latin typeface="Adobe Gothic Std B" pitchFamily="34" charset="-128"/>
                <a:ea typeface="Adobe Gothic Std B" pitchFamily="34" charset="-128"/>
              </a:rPr>
              <a:t>Where is the risk?</a:t>
            </a:r>
          </a:p>
        </p:txBody>
      </p:sp>
    </p:spTree>
    <p:extLst>
      <p:ext uri="{BB962C8B-B14F-4D97-AF65-F5344CB8AC3E}">
        <p14:creationId xmlns:p14="http://schemas.microsoft.com/office/powerpoint/2010/main" val="2094737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0" grpId="0"/>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7" name="Rectangle 18"/>
          <p:cNvSpPr/>
          <p:nvPr/>
        </p:nvSpPr>
        <p:spPr>
          <a:xfrm rot="-120000">
            <a:off x="-75874" y="402956"/>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808" name="TextBox 1"/>
          <p:cNvSpPr txBox="1"/>
          <p:nvPr/>
        </p:nvSpPr>
        <p:spPr>
          <a:xfrm rot="-120000">
            <a:off x="1343025" y="600075"/>
            <a:ext cx="5438775" cy="390525"/>
          </a:xfrm>
          <a:prstGeom prst="rect">
            <a:avLst/>
          </a:prstGeom>
          <a:effectLst/>
        </p:spPr>
        <p:txBody>
          <a:bodyPr wrap="square" rtlCol="0" anchor="t">
            <a:spAutoFit/>
          </a:bodyPr>
          <a:lstStyle/>
          <a:p>
            <a:pPr algn="l"/>
            <a:r>
              <a:rPr lang="en-US" sz="2700" b="0" i="0" u="none" spc="0" dirty="0" smtClean="0">
                <a:solidFill>
                  <a:srgbClr val="000000"/>
                </a:solidFill>
                <a:latin typeface="Impact"/>
              </a:rPr>
              <a:t>Subcontractors to be insured</a:t>
            </a:r>
          </a:p>
        </p:txBody>
      </p:sp>
      <p:sp>
        <p:nvSpPr>
          <p:cNvPr id="809" name="TextBox 2"/>
          <p:cNvSpPr txBox="1"/>
          <p:nvPr/>
        </p:nvSpPr>
        <p:spPr>
          <a:xfrm rot="-120000">
            <a:off x="2247900" y="971550"/>
            <a:ext cx="5438775" cy="361950"/>
          </a:xfrm>
          <a:prstGeom prst="rect">
            <a:avLst/>
          </a:prstGeom>
          <a:effectLst/>
        </p:spPr>
        <p:txBody>
          <a:bodyPr wrap="square" rtlCol="0" anchor="t">
            <a:spAutoFit/>
          </a:bodyPr>
          <a:lstStyle/>
          <a:p>
            <a:pPr algn="l"/>
            <a:r>
              <a:rPr lang="en-US" sz="2700" b="0" i="1" u="none" spc="0" dirty="0" smtClean="0">
                <a:solidFill>
                  <a:srgbClr val="000000"/>
                </a:solidFill>
                <a:latin typeface="Nina Compressed"/>
              </a:rPr>
              <a:t>Where is the risk?</a:t>
            </a:r>
          </a:p>
        </p:txBody>
      </p:sp>
      <p:pic>
        <p:nvPicPr>
          <p:cNvPr id="810" name="table"/>
          <p:cNvPicPr>
            <a:picLocks noChangeAspect="1"/>
          </p:cNvPicPr>
          <p:nvPr/>
        </p:nvPicPr>
        <p:blipFill>
          <a:blip r:embed="rId2"/>
          <a:stretch>
            <a:fillRect/>
          </a:stretch>
        </p:blipFill>
        <p:spPr>
          <a:xfrm>
            <a:off x="1047750" y="2105025"/>
            <a:ext cx="4010025" cy="3238500"/>
          </a:xfrm>
          <a:prstGeom prst="rect">
            <a:avLst/>
          </a:prstGeom>
          <a:effectLst/>
        </p:spPr>
      </p:pic>
      <p:sp>
        <p:nvSpPr>
          <p:cNvPr id="8" name="Rectangle 7"/>
          <p:cNvSpPr/>
          <p:nvPr/>
        </p:nvSpPr>
        <p:spPr>
          <a:xfrm>
            <a:off x="4191000" y="2552700"/>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Tables &amp; Chairs</a:t>
            </a:r>
            <a:endParaRPr lang="en-US" sz="2000" dirty="0">
              <a:solidFill>
                <a:schemeClr val="tx1"/>
              </a:solidFill>
              <a:latin typeface="Impact" panose="020B080603090205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808"/>
                                        </p:tgtEl>
                                        <p:attrNameLst>
                                          <p:attrName>style.visibility</p:attrName>
                                        </p:attrNameLst>
                                      </p:cBhvr>
                                      <p:to>
                                        <p:strVal val="visible"/>
                                      </p:to>
                                    </p:set>
                                    <p:anim calcmode="lin" valueType="num">
                                      <p:cBhvr additive="base">
                                        <p:cTn id="7" dur="500" fill="hold"/>
                                        <p:tgtEl>
                                          <p:spTgt spid="808"/>
                                        </p:tgtEl>
                                        <p:attrNameLst>
                                          <p:attrName>ppt_x</p:attrName>
                                        </p:attrNameLst>
                                      </p:cBhvr>
                                      <p:tavLst>
                                        <p:tav tm="0">
                                          <p:val>
                                            <p:strVal val="0-#ppt_w/2"/>
                                          </p:val>
                                        </p:tav>
                                        <p:tav tm="100000">
                                          <p:val>
                                            <p:strVal val="#ppt_x"/>
                                          </p:val>
                                        </p:tav>
                                      </p:tavLst>
                                    </p:anim>
                                    <p:anim calcmode="lin" valueType="num">
                                      <p:cBhvr additive="base">
                                        <p:cTn id="8" dur="500" fill="hold"/>
                                        <p:tgtEl>
                                          <p:spTgt spid="80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809"/>
                                        </p:tgtEl>
                                        <p:attrNameLst>
                                          <p:attrName>style.visibility</p:attrName>
                                        </p:attrNameLst>
                                      </p:cBhvr>
                                      <p:to>
                                        <p:strVal val="visible"/>
                                      </p:to>
                                    </p:set>
                                    <p:anim calcmode="lin" valueType="num">
                                      <p:cBhvr additive="base">
                                        <p:cTn id="11" dur="500" fill="hold"/>
                                        <p:tgtEl>
                                          <p:spTgt spid="809"/>
                                        </p:tgtEl>
                                        <p:attrNameLst>
                                          <p:attrName>ppt_x</p:attrName>
                                        </p:attrNameLst>
                                      </p:cBhvr>
                                      <p:tavLst>
                                        <p:tav tm="0">
                                          <p:val>
                                            <p:strVal val="0-#ppt_w/2"/>
                                          </p:val>
                                        </p:tav>
                                        <p:tav tm="100000">
                                          <p:val>
                                            <p:strVal val="#ppt_x"/>
                                          </p:val>
                                        </p:tav>
                                      </p:tavLst>
                                    </p:anim>
                                    <p:anim calcmode="lin" valueType="num">
                                      <p:cBhvr additive="base">
                                        <p:cTn id="12" dur="500" fill="hold"/>
                                        <p:tgtEl>
                                          <p:spTgt spid="80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810"/>
                                        </p:tgtEl>
                                        <p:attrNameLst>
                                          <p:attrName>style.visibility</p:attrName>
                                        </p:attrNameLst>
                                      </p:cBhvr>
                                      <p:to>
                                        <p:strVal val="visible"/>
                                      </p:to>
                                    </p:set>
                                    <p:anim calcmode="lin" valueType="num">
                                      <p:cBhvr>
                                        <p:cTn id="16" dur="1000" fill="hold"/>
                                        <p:tgtEl>
                                          <p:spTgt spid="810"/>
                                        </p:tgtEl>
                                        <p:attrNameLst>
                                          <p:attrName>ppt_w</p:attrName>
                                        </p:attrNameLst>
                                      </p:cBhvr>
                                      <p:tavLst>
                                        <p:tav tm="0">
                                          <p:val>
                                            <p:fltVal val="0"/>
                                          </p:val>
                                        </p:tav>
                                        <p:tav tm="100000">
                                          <p:val>
                                            <p:strVal val="#ppt_w"/>
                                          </p:val>
                                        </p:tav>
                                      </p:tavLst>
                                    </p:anim>
                                    <p:anim calcmode="lin" valueType="num">
                                      <p:cBhvr>
                                        <p:cTn id="17" dur="1000" fill="hold"/>
                                        <p:tgtEl>
                                          <p:spTgt spid="810"/>
                                        </p:tgtEl>
                                        <p:attrNameLst>
                                          <p:attrName>ppt_h</p:attrName>
                                        </p:attrNameLst>
                                      </p:cBhvr>
                                      <p:tavLst>
                                        <p:tav tm="0">
                                          <p:val>
                                            <p:fltVal val="0"/>
                                          </p:val>
                                        </p:tav>
                                        <p:tav tm="100000">
                                          <p:val>
                                            <p:strVal val="#ppt_h"/>
                                          </p:val>
                                        </p:tav>
                                      </p:tavLst>
                                    </p:anim>
                                    <p:anim calcmode="lin" valueType="num">
                                      <p:cBhvr>
                                        <p:cTn id="18" dur="1000" fill="hold"/>
                                        <p:tgtEl>
                                          <p:spTgt spid="810"/>
                                        </p:tgtEl>
                                        <p:attrNameLst>
                                          <p:attrName>style.rotation</p:attrName>
                                        </p:attrNameLst>
                                      </p:cBhvr>
                                      <p:tavLst>
                                        <p:tav tm="0">
                                          <p:val>
                                            <p:fltVal val="90"/>
                                          </p:val>
                                        </p:tav>
                                        <p:tav tm="100000">
                                          <p:val>
                                            <p:fltVal val="0"/>
                                          </p:val>
                                        </p:tav>
                                      </p:tavLst>
                                    </p:anim>
                                    <p:animEffect transition="in" filter="fade">
                                      <p:cBhvr>
                                        <p:cTn id="19" dur="1000"/>
                                        <p:tgtEl>
                                          <p:spTgt spid="8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p:bldP spid="809" grpId="0"/>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39" name="Rectangle2 1"/>
          <p:cNvSpPr/>
          <p:nvPr/>
        </p:nvSpPr>
        <p:spPr>
          <a:xfrm>
            <a:off x="-410104" y="-38100"/>
            <a:ext cx="8440208" cy="5852160"/>
          </a:xfrm>
          <a:prstGeom prst="rect">
            <a:avLst/>
          </a:prstGeom>
          <a:solidFill>
            <a:srgbClr val="F8941D"/>
          </a:solidFill>
          <a:ln w="9525">
            <a:solidFill>
              <a:srgbClr val="000000"/>
            </a:solidFill>
          </a:ln>
          <a:effectLst/>
        </p:spPr>
        <p:txBody>
          <a:bodyPr wrap="square" rtlCol="0" anchor="ctr">
            <a:spAutoFit/>
          </a:bodyPr>
          <a:lstStyle/>
          <a:p>
            <a:pPr algn="ctr"/>
            <a:endParaRPr/>
          </a:p>
        </p:txBody>
      </p:sp>
      <p:sp>
        <p:nvSpPr>
          <p:cNvPr id="27" name="Title"/>
          <p:cNvSpPr txBox="1"/>
          <p:nvPr/>
        </p:nvSpPr>
        <p:spPr>
          <a:xfrm>
            <a:off x="-3038475" y="662345"/>
            <a:ext cx="12258675" cy="830997"/>
          </a:xfrm>
          <a:prstGeom prst="rect">
            <a:avLst/>
          </a:prstGeom>
          <a:effectLst/>
        </p:spPr>
        <p:txBody>
          <a:bodyPr wrap="square" rtlCol="0" anchor="ctr">
            <a:spAutoFit/>
          </a:bodyPr>
          <a:lstStyle/>
          <a:p>
            <a:pPr algn="ctr"/>
            <a:r>
              <a:rPr lang="en-US" sz="2400" b="0" i="0" u="none" spc="0" dirty="0" smtClean="0">
                <a:solidFill>
                  <a:srgbClr val="333333"/>
                </a:solidFill>
                <a:latin typeface="Impact"/>
              </a:rPr>
              <a:t>Anybody out there rent tables and chairs?</a:t>
            </a:r>
          </a:p>
          <a:p>
            <a:pPr algn="ctr"/>
            <a:endParaRPr lang="en-US" sz="2400" b="0" i="0" u="none" spc="0" dirty="0" smtClean="0">
              <a:solidFill>
                <a:srgbClr val="333333"/>
              </a:solidFill>
              <a:latin typeface="Impact"/>
            </a:endParaRPr>
          </a:p>
        </p:txBody>
      </p:sp>
      <p:sp>
        <p:nvSpPr>
          <p:cNvPr id="28" name="TextBox 1"/>
          <p:cNvSpPr txBox="1"/>
          <p:nvPr/>
        </p:nvSpPr>
        <p:spPr>
          <a:xfrm>
            <a:off x="381000" y="1211640"/>
            <a:ext cx="6248399" cy="1569660"/>
          </a:xfrm>
          <a:prstGeom prst="rect">
            <a:avLst/>
          </a:prstGeom>
          <a:effectLst/>
        </p:spPr>
        <p:txBody>
          <a:bodyPr wrap="square" rtlCol="0" anchor="t">
            <a:spAutoFit/>
          </a:bodyPr>
          <a:lstStyle/>
          <a:p>
            <a:pPr algn="l"/>
            <a:r>
              <a:rPr lang="en-US" sz="2400" b="0" i="0" u="none" spc="0" dirty="0" smtClean="0">
                <a:solidFill>
                  <a:srgbClr val="333333"/>
                </a:solidFill>
                <a:latin typeface="Nina Compressed"/>
              </a:rPr>
              <a:t>Incredibly, one out of every 10 injury claims reported to ARA Insurance Services results from a </a:t>
            </a:r>
            <a:r>
              <a:rPr lang="en-US" sz="2400" b="0" i="0" u="none" spc="0" dirty="0" smtClean="0">
                <a:solidFill>
                  <a:srgbClr val="EE2D2D"/>
                </a:solidFill>
                <a:latin typeface="Nina Compressed"/>
              </a:rPr>
              <a:t>chair collapse.</a:t>
            </a:r>
            <a:r>
              <a:rPr lang="en-US" sz="2400" b="0" i="0" u="none" spc="0" dirty="0" smtClean="0">
                <a:solidFill>
                  <a:srgbClr val="333333"/>
                </a:solidFill>
                <a:latin typeface="Nina Compressed"/>
              </a:rPr>
              <a:t> </a:t>
            </a:r>
          </a:p>
          <a:p>
            <a:pPr algn="l"/>
            <a:endParaRPr lang="en-US" sz="2400" b="0" i="0" u="none" spc="0" dirty="0" smtClean="0">
              <a:solidFill>
                <a:srgbClr val="333333"/>
              </a:solidFill>
              <a:latin typeface="Nina Compressed"/>
            </a:endParaRPr>
          </a:p>
        </p:txBody>
      </p:sp>
      <p:sp>
        <p:nvSpPr>
          <p:cNvPr id="3" name="Rectangle 2"/>
          <p:cNvSpPr/>
          <p:nvPr/>
        </p:nvSpPr>
        <p:spPr>
          <a:xfrm>
            <a:off x="-609600" y="4152900"/>
            <a:ext cx="8763000" cy="533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9" name="chair.png 9"/>
          <p:cNvPicPr>
            <a:picLocks noChangeAspect="1"/>
          </p:cNvPicPr>
          <p:nvPr/>
        </p:nvPicPr>
        <p:blipFill>
          <a:blip r:embed="rId2"/>
          <a:stretch>
            <a:fillRect/>
          </a:stretch>
        </p:blipFill>
        <p:spPr>
          <a:xfrm>
            <a:off x="457201" y="3524250"/>
            <a:ext cx="781050" cy="781050"/>
          </a:xfrm>
          <a:prstGeom prst="rect">
            <a:avLst/>
          </a:prstGeom>
          <a:effectLst/>
        </p:spPr>
      </p:pic>
      <p:grpSp>
        <p:nvGrpSpPr>
          <p:cNvPr id="4" name="Group 3"/>
          <p:cNvGrpSpPr/>
          <p:nvPr/>
        </p:nvGrpSpPr>
        <p:grpSpPr>
          <a:xfrm>
            <a:off x="1090084" y="3524250"/>
            <a:ext cx="5844116" cy="781050"/>
            <a:chOff x="1090084" y="3524250"/>
            <a:chExt cx="5844116" cy="781050"/>
          </a:xfrm>
        </p:grpSpPr>
        <p:pic>
          <p:nvPicPr>
            <p:cNvPr id="30" name="chair.png 9"/>
            <p:cNvPicPr>
              <a:picLocks noChangeAspect="1"/>
            </p:cNvPicPr>
            <p:nvPr/>
          </p:nvPicPr>
          <p:blipFill>
            <a:blip r:embed="rId2"/>
            <a:stretch>
              <a:fillRect/>
            </a:stretch>
          </p:blipFill>
          <p:spPr>
            <a:xfrm>
              <a:off x="1090084" y="3524250"/>
              <a:ext cx="781050" cy="781050"/>
            </a:xfrm>
            <a:prstGeom prst="rect">
              <a:avLst/>
            </a:prstGeom>
            <a:effectLst/>
          </p:spPr>
        </p:pic>
        <p:pic>
          <p:nvPicPr>
            <p:cNvPr id="31" name="chair.png 9"/>
            <p:cNvPicPr>
              <a:picLocks noChangeAspect="1"/>
            </p:cNvPicPr>
            <p:nvPr/>
          </p:nvPicPr>
          <p:blipFill>
            <a:blip r:embed="rId2"/>
            <a:stretch>
              <a:fillRect/>
            </a:stretch>
          </p:blipFill>
          <p:spPr>
            <a:xfrm>
              <a:off x="1722967" y="3524250"/>
              <a:ext cx="781050" cy="781050"/>
            </a:xfrm>
            <a:prstGeom prst="rect">
              <a:avLst/>
            </a:prstGeom>
            <a:effectLst/>
          </p:spPr>
        </p:pic>
        <p:pic>
          <p:nvPicPr>
            <p:cNvPr id="32" name="chair.png 9"/>
            <p:cNvPicPr>
              <a:picLocks noChangeAspect="1"/>
            </p:cNvPicPr>
            <p:nvPr/>
          </p:nvPicPr>
          <p:blipFill>
            <a:blip r:embed="rId2"/>
            <a:stretch>
              <a:fillRect/>
            </a:stretch>
          </p:blipFill>
          <p:spPr>
            <a:xfrm>
              <a:off x="2355850" y="3524250"/>
              <a:ext cx="781050" cy="781050"/>
            </a:xfrm>
            <a:prstGeom prst="rect">
              <a:avLst/>
            </a:prstGeom>
            <a:effectLst/>
          </p:spPr>
        </p:pic>
        <p:pic>
          <p:nvPicPr>
            <p:cNvPr id="33" name="chair.png 9"/>
            <p:cNvPicPr>
              <a:picLocks noChangeAspect="1"/>
            </p:cNvPicPr>
            <p:nvPr/>
          </p:nvPicPr>
          <p:blipFill>
            <a:blip r:embed="rId2"/>
            <a:stretch>
              <a:fillRect/>
            </a:stretch>
          </p:blipFill>
          <p:spPr>
            <a:xfrm>
              <a:off x="2988733" y="3524250"/>
              <a:ext cx="781050" cy="781050"/>
            </a:xfrm>
            <a:prstGeom prst="rect">
              <a:avLst/>
            </a:prstGeom>
            <a:effectLst/>
          </p:spPr>
        </p:pic>
        <p:pic>
          <p:nvPicPr>
            <p:cNvPr id="34" name="chair.png 9"/>
            <p:cNvPicPr>
              <a:picLocks noChangeAspect="1"/>
            </p:cNvPicPr>
            <p:nvPr/>
          </p:nvPicPr>
          <p:blipFill>
            <a:blip r:embed="rId2"/>
            <a:stretch>
              <a:fillRect/>
            </a:stretch>
          </p:blipFill>
          <p:spPr>
            <a:xfrm>
              <a:off x="3621616" y="3524250"/>
              <a:ext cx="781050" cy="781050"/>
            </a:xfrm>
            <a:prstGeom prst="rect">
              <a:avLst/>
            </a:prstGeom>
            <a:effectLst/>
          </p:spPr>
        </p:pic>
        <p:pic>
          <p:nvPicPr>
            <p:cNvPr id="35" name="chair.png 9"/>
            <p:cNvPicPr>
              <a:picLocks noChangeAspect="1"/>
            </p:cNvPicPr>
            <p:nvPr/>
          </p:nvPicPr>
          <p:blipFill>
            <a:blip r:embed="rId2"/>
            <a:stretch>
              <a:fillRect/>
            </a:stretch>
          </p:blipFill>
          <p:spPr>
            <a:xfrm>
              <a:off x="4254499" y="3524250"/>
              <a:ext cx="781050" cy="781050"/>
            </a:xfrm>
            <a:prstGeom prst="rect">
              <a:avLst/>
            </a:prstGeom>
            <a:effectLst/>
          </p:spPr>
        </p:pic>
        <p:pic>
          <p:nvPicPr>
            <p:cNvPr id="36" name="chair.png 9"/>
            <p:cNvPicPr>
              <a:picLocks noChangeAspect="1"/>
            </p:cNvPicPr>
            <p:nvPr/>
          </p:nvPicPr>
          <p:blipFill>
            <a:blip r:embed="rId2"/>
            <a:stretch>
              <a:fillRect/>
            </a:stretch>
          </p:blipFill>
          <p:spPr>
            <a:xfrm>
              <a:off x="4887382" y="3524250"/>
              <a:ext cx="781050" cy="781050"/>
            </a:xfrm>
            <a:prstGeom prst="rect">
              <a:avLst/>
            </a:prstGeom>
            <a:effectLst/>
          </p:spPr>
        </p:pic>
        <p:pic>
          <p:nvPicPr>
            <p:cNvPr id="37" name="chair.png 9"/>
            <p:cNvPicPr>
              <a:picLocks noChangeAspect="1"/>
            </p:cNvPicPr>
            <p:nvPr/>
          </p:nvPicPr>
          <p:blipFill>
            <a:blip r:embed="rId2"/>
            <a:stretch>
              <a:fillRect/>
            </a:stretch>
          </p:blipFill>
          <p:spPr>
            <a:xfrm>
              <a:off x="5520265" y="3524250"/>
              <a:ext cx="781050" cy="781050"/>
            </a:xfrm>
            <a:prstGeom prst="rect">
              <a:avLst/>
            </a:prstGeom>
            <a:effectLst/>
          </p:spPr>
        </p:pic>
        <p:pic>
          <p:nvPicPr>
            <p:cNvPr id="38" name="chair.png 9"/>
            <p:cNvPicPr>
              <a:picLocks noChangeAspect="1"/>
            </p:cNvPicPr>
            <p:nvPr/>
          </p:nvPicPr>
          <p:blipFill>
            <a:blip r:embed="rId2"/>
            <a:stretch>
              <a:fillRect/>
            </a:stretch>
          </p:blipFill>
          <p:spPr>
            <a:xfrm>
              <a:off x="6153150" y="3524250"/>
              <a:ext cx="781050" cy="781050"/>
            </a:xfrm>
            <a:prstGeom prst="rect">
              <a:avLst/>
            </a:prstGeom>
            <a:effectLst/>
          </p:spPr>
        </p:pic>
      </p:grpSp>
    </p:spTree>
    <p:extLst>
      <p:ext uri="{BB962C8B-B14F-4D97-AF65-F5344CB8AC3E}">
        <p14:creationId xmlns:p14="http://schemas.microsoft.com/office/powerpoint/2010/main" val="3473713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1+#ppt_w/2"/>
                                          </p:val>
                                        </p:tav>
                                        <p:tav tm="100000">
                                          <p:val>
                                            <p:strVal val="#ppt_x"/>
                                          </p:val>
                                        </p:tav>
                                      </p:tavLst>
                                    </p:anim>
                                    <p:anim calcmode="lin" valueType="num">
                                      <p:cBhvr additive="base">
                                        <p:cTn id="21" dur="500" fill="hold"/>
                                        <p:tgtEl>
                                          <p:spTgt spid="2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31" presetClass="exit" presetSubtype="0" fill="hold" nodeType="afterEffect">
                                  <p:stCondLst>
                                    <p:cond delay="0"/>
                                  </p:stCondLst>
                                  <p:childTnLst>
                                    <p:anim calcmode="lin" valueType="num">
                                      <p:cBhvr>
                                        <p:cTn id="24" dur="1000"/>
                                        <p:tgtEl>
                                          <p:spTgt spid="29"/>
                                        </p:tgtEl>
                                        <p:attrNameLst>
                                          <p:attrName>ppt_w</p:attrName>
                                        </p:attrNameLst>
                                      </p:cBhvr>
                                      <p:tavLst>
                                        <p:tav tm="0">
                                          <p:val>
                                            <p:strVal val="ppt_w"/>
                                          </p:val>
                                        </p:tav>
                                        <p:tav tm="100000">
                                          <p:val>
                                            <p:fltVal val="0"/>
                                          </p:val>
                                        </p:tav>
                                      </p:tavLst>
                                    </p:anim>
                                    <p:anim calcmode="lin" valueType="num">
                                      <p:cBhvr>
                                        <p:cTn id="25" dur="1000"/>
                                        <p:tgtEl>
                                          <p:spTgt spid="29"/>
                                        </p:tgtEl>
                                        <p:attrNameLst>
                                          <p:attrName>ppt_h</p:attrName>
                                        </p:attrNameLst>
                                      </p:cBhvr>
                                      <p:tavLst>
                                        <p:tav tm="0">
                                          <p:val>
                                            <p:strVal val="ppt_h"/>
                                          </p:val>
                                        </p:tav>
                                        <p:tav tm="100000">
                                          <p:val>
                                            <p:fltVal val="0"/>
                                          </p:val>
                                        </p:tav>
                                      </p:tavLst>
                                    </p:anim>
                                    <p:anim calcmode="lin" valueType="num">
                                      <p:cBhvr>
                                        <p:cTn id="26" dur="1000"/>
                                        <p:tgtEl>
                                          <p:spTgt spid="29"/>
                                        </p:tgtEl>
                                        <p:attrNameLst>
                                          <p:attrName>style.rotation</p:attrName>
                                        </p:attrNameLst>
                                      </p:cBhvr>
                                      <p:tavLst>
                                        <p:tav tm="0">
                                          <p:val>
                                            <p:fltVal val="0"/>
                                          </p:val>
                                        </p:tav>
                                        <p:tav tm="100000">
                                          <p:val>
                                            <p:fltVal val="90"/>
                                          </p:val>
                                        </p:tav>
                                      </p:tavLst>
                                    </p:anim>
                                    <p:animEffect transition="out" filter="fade">
                                      <p:cBhvr>
                                        <p:cTn id="27" dur="1000"/>
                                        <p:tgtEl>
                                          <p:spTgt spid="29"/>
                                        </p:tgtEl>
                                      </p:cBhvr>
                                    </p:animEffect>
                                    <p:set>
                                      <p:cBhvr>
                                        <p:cTn id="28" dur="1" fill="hold">
                                          <p:stCondLst>
                                            <p:cond delay="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39" name="Rectangle2 1"/>
          <p:cNvSpPr/>
          <p:nvPr/>
        </p:nvSpPr>
        <p:spPr>
          <a:xfrm>
            <a:off x="-30308" y="0"/>
            <a:ext cx="7650308" cy="5852160"/>
          </a:xfrm>
          <a:prstGeom prst="rect">
            <a:avLst/>
          </a:prstGeom>
          <a:solidFill>
            <a:srgbClr val="F8941D"/>
          </a:solidFill>
          <a:ln w="9525">
            <a:solidFill>
              <a:srgbClr val="000000"/>
            </a:solidFill>
          </a:ln>
          <a:effectLst/>
        </p:spPr>
        <p:txBody>
          <a:bodyPr wrap="square" rtlCol="0" anchor="ctr">
            <a:spAutoFit/>
          </a:bodyPr>
          <a:lstStyle/>
          <a:p>
            <a:pPr algn="ctr"/>
            <a:endParaRPr dirty="0"/>
          </a:p>
        </p:txBody>
      </p:sp>
      <p:sp>
        <p:nvSpPr>
          <p:cNvPr id="17" name="Rectangle2 2"/>
          <p:cNvSpPr/>
          <p:nvPr/>
        </p:nvSpPr>
        <p:spPr>
          <a:xfrm>
            <a:off x="-1066800" y="1104900"/>
            <a:ext cx="6019800" cy="2590800"/>
          </a:xfrm>
          <a:prstGeom prst="rect">
            <a:avLst/>
          </a:prstGeom>
          <a:solidFill>
            <a:srgbClr val="C4C4C4"/>
          </a:solidFill>
          <a:ln w="9525">
            <a:solidFill>
              <a:srgbClr val="000000"/>
            </a:solidFill>
          </a:ln>
          <a:effectLst/>
        </p:spPr>
        <p:txBody>
          <a:bodyPr wrap="square" rtlCol="0" anchor="ctr">
            <a:spAutoFit/>
          </a:bodyPr>
          <a:lstStyle/>
          <a:p>
            <a:pPr algn="ctr"/>
            <a:endParaRPr/>
          </a:p>
        </p:txBody>
      </p:sp>
      <p:sp>
        <p:nvSpPr>
          <p:cNvPr id="18" name="Title"/>
          <p:cNvSpPr txBox="1"/>
          <p:nvPr/>
        </p:nvSpPr>
        <p:spPr>
          <a:xfrm>
            <a:off x="270161" y="342900"/>
            <a:ext cx="8543925" cy="1077218"/>
          </a:xfrm>
          <a:prstGeom prst="rect">
            <a:avLst/>
          </a:prstGeom>
          <a:effectLst/>
        </p:spPr>
        <p:txBody>
          <a:bodyPr wrap="square" rtlCol="0" anchor="ctr">
            <a:spAutoFit/>
          </a:bodyPr>
          <a:lstStyle/>
          <a:p>
            <a:pPr algn="l"/>
            <a:r>
              <a:rPr lang="en-US" sz="3200" b="0" i="0" u="none" spc="0" dirty="0" smtClean="0">
                <a:solidFill>
                  <a:srgbClr val="333333"/>
                </a:solidFill>
                <a:latin typeface="Impact"/>
              </a:rPr>
              <a:t>Table and Chairs Claims</a:t>
            </a:r>
          </a:p>
          <a:p>
            <a:pPr algn="ctr"/>
            <a:endParaRPr lang="en-US" sz="3200" b="0" i="0" u="none" spc="0" dirty="0" smtClean="0">
              <a:solidFill>
                <a:srgbClr val="333333"/>
              </a:solidFill>
              <a:latin typeface="Impact"/>
            </a:endParaRPr>
          </a:p>
        </p:txBody>
      </p:sp>
      <p:sp>
        <p:nvSpPr>
          <p:cNvPr id="19" name="TextBox 1"/>
          <p:cNvSpPr txBox="1"/>
          <p:nvPr/>
        </p:nvSpPr>
        <p:spPr>
          <a:xfrm>
            <a:off x="300469" y="1257300"/>
            <a:ext cx="4423931" cy="2862322"/>
          </a:xfrm>
          <a:prstGeom prst="rect">
            <a:avLst/>
          </a:prstGeom>
          <a:effectLst/>
        </p:spPr>
        <p:txBody>
          <a:bodyPr wrap="square" rtlCol="0" anchor="t">
            <a:spAutoFit/>
          </a:bodyPr>
          <a:lstStyle/>
          <a:p>
            <a:pPr algn="l"/>
            <a:r>
              <a:rPr lang="en-US" b="0" i="0" u="none" spc="0" dirty="0" smtClean="0">
                <a:solidFill>
                  <a:srgbClr val="333333"/>
                </a:solidFill>
                <a:latin typeface="Nina Compressed"/>
              </a:rPr>
              <a:t>A guest sat down on a rented chair at a large event and the chair broke. The guest alleges he tore his rotator cuff in the fall and had to have surgery to repair the injury. The rental store was not informed of the loss when the chairs were returned and disposed of the broken chair after they inspected it.</a:t>
            </a:r>
          </a:p>
          <a:p>
            <a:pPr algn="l"/>
            <a:endParaRPr lang="en-US" b="0" i="0" u="none" spc="0" dirty="0" smtClean="0">
              <a:solidFill>
                <a:srgbClr val="333333"/>
              </a:solidFill>
              <a:latin typeface="Nina Compressed"/>
            </a:endParaRPr>
          </a:p>
          <a:p>
            <a:pPr algn="l"/>
            <a:endParaRPr lang="en-US" b="0" i="0" u="none" spc="0" dirty="0" smtClean="0">
              <a:solidFill>
                <a:srgbClr val="333333"/>
              </a:solidFill>
              <a:latin typeface="Nina Compressed"/>
            </a:endParaRPr>
          </a:p>
        </p:txBody>
      </p:sp>
      <p:pic>
        <p:nvPicPr>
          <p:cNvPr id="20" name="chair.png 5"/>
          <p:cNvPicPr>
            <a:picLocks noChangeAspect="1"/>
          </p:cNvPicPr>
          <p:nvPr/>
        </p:nvPicPr>
        <p:blipFill>
          <a:blip r:embed="rId2"/>
          <a:stretch>
            <a:fillRect/>
          </a:stretch>
        </p:blipFill>
        <p:spPr>
          <a:xfrm>
            <a:off x="4516583" y="2383216"/>
            <a:ext cx="3181350" cy="3181350"/>
          </a:xfrm>
          <a:prstGeom prst="rect">
            <a:avLst/>
          </a:prstGeom>
          <a:effectLst/>
        </p:spPr>
      </p:pic>
      <p:pic>
        <p:nvPicPr>
          <p:cNvPr id="21" name="flip.png 1"/>
          <p:cNvPicPr>
            <a:picLocks noChangeAspect="1"/>
          </p:cNvPicPr>
          <p:nvPr/>
        </p:nvPicPr>
        <p:blipFill>
          <a:blip r:embed="rId3"/>
          <a:stretch>
            <a:fillRect/>
          </a:stretch>
        </p:blipFill>
        <p:spPr>
          <a:xfrm rot="-7440000">
            <a:off x="4360521" y="1929796"/>
            <a:ext cx="3054110" cy="3038475"/>
          </a:xfrm>
          <a:prstGeom prst="rect">
            <a:avLst/>
          </a:prstGeom>
          <a:effectLst/>
        </p:spPr>
      </p:pic>
      <p:sp>
        <p:nvSpPr>
          <p:cNvPr id="22" name="TextBox 2"/>
          <p:cNvSpPr txBox="1"/>
          <p:nvPr/>
        </p:nvSpPr>
        <p:spPr>
          <a:xfrm>
            <a:off x="5742732" y="2552700"/>
            <a:ext cx="1115268" cy="1569660"/>
          </a:xfrm>
          <a:prstGeom prst="rect">
            <a:avLst/>
          </a:prstGeom>
          <a:effectLst/>
        </p:spPr>
        <p:txBody>
          <a:bodyPr wrap="square" rtlCol="0" anchor="t">
            <a:spAutoFit/>
          </a:bodyPr>
          <a:lstStyle/>
          <a:p>
            <a:pPr algn="l"/>
            <a:r>
              <a:rPr lang="en-US" sz="9600" b="0" i="0" u="none" spc="0" dirty="0" smtClean="0">
                <a:solidFill>
                  <a:schemeClr val="bg1"/>
                </a:solidFill>
                <a:latin typeface="Impact"/>
              </a:rPr>
              <a:t>$</a:t>
            </a:r>
          </a:p>
        </p:txBody>
      </p:sp>
    </p:spTree>
    <p:extLst>
      <p:ext uri="{BB962C8B-B14F-4D97-AF65-F5344CB8AC3E}">
        <p14:creationId xmlns:p14="http://schemas.microsoft.com/office/powerpoint/2010/main" val="1613691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1000"/>
                            </p:stCondLst>
                            <p:childTnLst>
                              <p:par>
                                <p:cTn id="16" presetID="2" presetClass="exit" presetSubtype="4" fill="hold" nodeType="afterEffect">
                                  <p:stCondLst>
                                    <p:cond delay="1000"/>
                                  </p:stCondLst>
                                  <p:childTnLst>
                                    <p:anim calcmode="lin" valueType="num">
                                      <p:cBhvr additive="base">
                                        <p:cTn id="17" dur="500"/>
                                        <p:tgtEl>
                                          <p:spTgt spid="21"/>
                                        </p:tgtEl>
                                        <p:attrNameLst>
                                          <p:attrName>ppt_x</p:attrName>
                                        </p:attrNameLst>
                                      </p:cBhvr>
                                      <p:tavLst>
                                        <p:tav tm="0">
                                          <p:val>
                                            <p:strVal val="ppt_x"/>
                                          </p:val>
                                        </p:tav>
                                        <p:tav tm="100000">
                                          <p:val>
                                            <p:strVal val="ppt_x"/>
                                          </p:val>
                                        </p:tav>
                                      </p:tavLst>
                                    </p:anim>
                                    <p:anim calcmode="lin" valueType="num">
                                      <p:cBhvr additive="base">
                                        <p:cTn id="18" dur="500"/>
                                        <p:tgtEl>
                                          <p:spTgt spid="21"/>
                                        </p:tgtEl>
                                        <p:attrNameLst>
                                          <p:attrName>ppt_y</p:attrName>
                                        </p:attrNameLst>
                                      </p:cBhvr>
                                      <p:tavLst>
                                        <p:tav tm="0">
                                          <p:val>
                                            <p:strVal val="ppt_y"/>
                                          </p:val>
                                        </p:tav>
                                        <p:tav tm="100000">
                                          <p:val>
                                            <p:strVal val="1+ppt_h/2"/>
                                          </p:val>
                                        </p:tav>
                                      </p:tavLst>
                                    </p:anim>
                                    <p:set>
                                      <p:cBhvr>
                                        <p:cTn id="19" dur="1" fill="hold">
                                          <p:stCondLst>
                                            <p:cond delay="499"/>
                                          </p:stCondLst>
                                        </p:cTn>
                                        <p:tgtEl>
                                          <p:spTgt spid="21"/>
                                        </p:tgtEl>
                                        <p:attrNameLst>
                                          <p:attrName>style.visibility</p:attrName>
                                        </p:attrNameLst>
                                      </p:cBhvr>
                                      <p:to>
                                        <p:strVal val="hidden"/>
                                      </p:to>
                                    </p:set>
                                  </p:childTnLst>
                                </p:cTn>
                              </p:par>
                              <p:par>
                                <p:cTn id="20" presetID="2" presetClass="exit" presetSubtype="4" fill="hold" nodeType="withEffect">
                                  <p:stCondLst>
                                    <p:cond delay="1000"/>
                                  </p:stCondLst>
                                  <p:childTnLst>
                                    <p:anim calcmode="lin" valueType="num">
                                      <p:cBhvr additive="base">
                                        <p:cTn id="21" dur="500"/>
                                        <p:tgtEl>
                                          <p:spTgt spid="20"/>
                                        </p:tgtEl>
                                        <p:attrNameLst>
                                          <p:attrName>ppt_x</p:attrName>
                                        </p:attrNameLst>
                                      </p:cBhvr>
                                      <p:tavLst>
                                        <p:tav tm="0">
                                          <p:val>
                                            <p:strVal val="ppt_x"/>
                                          </p:val>
                                        </p:tav>
                                        <p:tav tm="100000">
                                          <p:val>
                                            <p:strVal val="ppt_x"/>
                                          </p:val>
                                        </p:tav>
                                      </p:tavLst>
                                    </p:anim>
                                    <p:anim calcmode="lin" valueType="num">
                                      <p:cBhvr additive="base">
                                        <p:cTn id="22" dur="500"/>
                                        <p:tgtEl>
                                          <p:spTgt spid="20"/>
                                        </p:tgtEl>
                                        <p:attrNameLst>
                                          <p:attrName>ppt_y</p:attrName>
                                        </p:attrNameLst>
                                      </p:cBhvr>
                                      <p:tavLst>
                                        <p:tav tm="0">
                                          <p:val>
                                            <p:strVal val="ppt_y"/>
                                          </p:val>
                                        </p:tav>
                                        <p:tav tm="100000">
                                          <p:val>
                                            <p:strVal val="1+ppt_h/2"/>
                                          </p:val>
                                        </p:tav>
                                      </p:tavLst>
                                    </p:anim>
                                    <p:set>
                                      <p:cBhvr>
                                        <p:cTn id="23" dur="1" fill="hold">
                                          <p:stCondLst>
                                            <p:cond delay="499"/>
                                          </p:stCondLst>
                                        </p:cTn>
                                        <p:tgtEl>
                                          <p:spTgt spid="20"/>
                                        </p:tgtEl>
                                        <p:attrNameLst>
                                          <p:attrName>style.visibility</p:attrName>
                                        </p:attrNameLst>
                                      </p:cBhvr>
                                      <p:to>
                                        <p:strVal val="hidden"/>
                                      </p:to>
                                    </p:set>
                                  </p:childTnLst>
                                </p:cTn>
                              </p:par>
                              <p:par>
                                <p:cTn id="24" presetID="1" presetClass="entr" presetSubtype="0" fill="hold" grpId="0" nodeType="withEffect">
                                  <p:stCondLst>
                                    <p:cond delay="100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39" name="Rectangle2 1"/>
          <p:cNvSpPr/>
          <p:nvPr/>
        </p:nvSpPr>
        <p:spPr>
          <a:xfrm>
            <a:off x="-30308" y="0"/>
            <a:ext cx="7650308" cy="5852160"/>
          </a:xfrm>
          <a:prstGeom prst="rect">
            <a:avLst/>
          </a:prstGeom>
          <a:solidFill>
            <a:srgbClr val="F8941D"/>
          </a:solidFill>
          <a:ln w="9525">
            <a:solidFill>
              <a:srgbClr val="000000"/>
            </a:solidFill>
          </a:ln>
          <a:effectLst/>
        </p:spPr>
        <p:txBody>
          <a:bodyPr wrap="square" rtlCol="0" anchor="ctr">
            <a:spAutoFit/>
          </a:bodyPr>
          <a:lstStyle/>
          <a:p>
            <a:pPr algn="ctr"/>
            <a:endParaRPr dirty="0"/>
          </a:p>
        </p:txBody>
      </p:sp>
      <p:sp>
        <p:nvSpPr>
          <p:cNvPr id="2" name="Rectangle 1"/>
          <p:cNvSpPr/>
          <p:nvPr/>
        </p:nvSpPr>
        <p:spPr>
          <a:xfrm>
            <a:off x="2209800" y="266700"/>
            <a:ext cx="5715000" cy="297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hair.png 5"/>
          <p:cNvPicPr>
            <a:picLocks noChangeAspect="1"/>
          </p:cNvPicPr>
          <p:nvPr/>
        </p:nvPicPr>
        <p:blipFill>
          <a:blip r:embed="rId2"/>
          <a:stretch>
            <a:fillRect/>
          </a:stretch>
        </p:blipFill>
        <p:spPr>
          <a:xfrm flipH="1">
            <a:off x="-304800" y="2209800"/>
            <a:ext cx="3505200" cy="3505200"/>
          </a:xfrm>
          <a:prstGeom prst="rect">
            <a:avLst/>
          </a:prstGeom>
          <a:effectLst/>
        </p:spPr>
      </p:pic>
      <p:sp>
        <p:nvSpPr>
          <p:cNvPr id="13" name="TextBox 1"/>
          <p:cNvSpPr txBox="1"/>
          <p:nvPr/>
        </p:nvSpPr>
        <p:spPr>
          <a:xfrm>
            <a:off x="2362200" y="419100"/>
            <a:ext cx="5105977" cy="3416320"/>
          </a:xfrm>
          <a:prstGeom prst="rect">
            <a:avLst/>
          </a:prstGeom>
          <a:effectLst/>
        </p:spPr>
        <p:txBody>
          <a:bodyPr wrap="square" rtlCol="0" anchor="t">
            <a:spAutoFit/>
          </a:bodyPr>
          <a:lstStyle/>
          <a:p>
            <a:pPr algn="l"/>
            <a:r>
              <a:rPr lang="en-US" b="0" i="0" u="none" spc="0" dirty="0" smtClean="0">
                <a:solidFill>
                  <a:srgbClr val="333333"/>
                </a:solidFill>
                <a:latin typeface="Nina Compressed"/>
              </a:rPr>
              <a:t>Chairs were rented for a meeting. A guest sat down on the chair and the front leg snapped and broke off. The guest fell forward onto her knees and tried to catch herself with her hands. The guest alleged she suffered from back pain and headaches after the fall. The chair leg was reported to be rusted. The rental store had recently painted all of the chairs prior to this event and did not notice the rusted leg.</a:t>
            </a:r>
          </a:p>
          <a:p>
            <a:pPr algn="l"/>
            <a:endParaRPr lang="en-US" b="0" i="0" u="none" spc="0" dirty="0" smtClean="0">
              <a:solidFill>
                <a:srgbClr val="333333"/>
              </a:solidFill>
              <a:latin typeface="Nina Compressed"/>
            </a:endParaRPr>
          </a:p>
          <a:p>
            <a:pPr algn="l"/>
            <a:endParaRPr lang="en-US" b="0" i="0" u="none" spc="0" dirty="0" smtClean="0">
              <a:solidFill>
                <a:srgbClr val="333333"/>
              </a:solidFill>
              <a:latin typeface="Nina Compressed"/>
            </a:endParaRPr>
          </a:p>
          <a:p>
            <a:pPr algn="l"/>
            <a:endParaRPr lang="en-US" b="0" i="0" u="none" spc="0" dirty="0" smtClean="0">
              <a:solidFill>
                <a:srgbClr val="333333"/>
              </a:solidFill>
              <a:latin typeface="Nina Compressed"/>
            </a:endParaRPr>
          </a:p>
        </p:txBody>
      </p:sp>
      <p:sp>
        <p:nvSpPr>
          <p:cNvPr id="10" name="Rectangle2 3"/>
          <p:cNvSpPr/>
          <p:nvPr/>
        </p:nvSpPr>
        <p:spPr>
          <a:xfrm rot="21060000" flipH="1">
            <a:off x="924399" y="5334331"/>
            <a:ext cx="1627839" cy="255938"/>
          </a:xfrm>
          <a:prstGeom prst="rect">
            <a:avLst/>
          </a:prstGeom>
          <a:solidFill>
            <a:srgbClr val="F8941D"/>
          </a:solidFill>
          <a:effectLst/>
        </p:spPr>
        <p:txBody>
          <a:bodyPr wrap="square" rtlCol="0" anchor="ctr">
            <a:spAutoFit/>
          </a:bodyPr>
          <a:lstStyle/>
          <a:p>
            <a:pPr algn="ctr"/>
            <a:endParaRPr/>
          </a:p>
        </p:txBody>
      </p:sp>
    </p:spTree>
    <p:extLst>
      <p:ext uri="{BB962C8B-B14F-4D97-AF65-F5344CB8AC3E}">
        <p14:creationId xmlns:p14="http://schemas.microsoft.com/office/powerpoint/2010/main" val="3321520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000"/>
                            </p:stCondLst>
                            <p:childTnLst>
                              <p:par>
                                <p:cTn id="18" presetID="1" presetClass="entr" presetSubtype="0" fill="hold" grpId="0" nodeType="afterEffect">
                                  <p:stCondLst>
                                    <p:cond delay="1000"/>
                                  </p:stCondLst>
                                  <p:childTnLst>
                                    <p:set>
                                      <p:cBhvr>
                                        <p:cTn id="19" dur="1" fill="hold">
                                          <p:stCondLst>
                                            <p:cond delay="0"/>
                                          </p:stCondLst>
                                        </p:cTn>
                                        <p:tgtEl>
                                          <p:spTgt spid="10"/>
                                        </p:tgtEl>
                                        <p:attrNameLst>
                                          <p:attrName>style.visibility</p:attrName>
                                        </p:attrNameLst>
                                      </p:cBhvr>
                                      <p:to>
                                        <p:strVal val="visible"/>
                                      </p:to>
                                    </p:set>
                                  </p:childTnLst>
                                </p:cTn>
                              </p:par>
                            </p:childTnLst>
                          </p:cTn>
                        </p:par>
                        <p:par>
                          <p:cTn id="20" fill="hold">
                            <p:stCondLst>
                              <p:cond delay="2000"/>
                            </p:stCondLst>
                            <p:childTnLst>
                              <p:par>
                                <p:cTn id="21" presetID="45" presetClass="exit" presetSubtype="0" fill="hold" nodeType="afterEffect">
                                  <p:stCondLst>
                                    <p:cond delay="500"/>
                                  </p:stCondLst>
                                  <p:childTnLst>
                                    <p:animEffect transition="out" filter="fade">
                                      <p:cBhvr>
                                        <p:cTn id="22" dur="500"/>
                                        <p:tgtEl>
                                          <p:spTgt spid="9"/>
                                        </p:tgtEl>
                                      </p:cBhvr>
                                    </p:animEffect>
                                    <p:anim calcmode="lin" valueType="num">
                                      <p:cBhvr>
                                        <p:cTn id="23" dur="5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 dur="500"/>
                                        <p:tgtEl>
                                          <p:spTgt spid="9"/>
                                        </p:tgtEl>
                                        <p:attrNameLst>
                                          <p:attrName>ppt_h</p:attrName>
                                        </p:attrNameLst>
                                      </p:cBhvr>
                                      <p:tavLst>
                                        <p:tav tm="0">
                                          <p:val>
                                            <p:strVal val="ppt_h"/>
                                          </p:val>
                                        </p:tav>
                                        <p:tav tm="100000">
                                          <p:val>
                                            <p:strVal val="ppt_h"/>
                                          </p:val>
                                        </p:tav>
                                      </p:tavLst>
                                    </p:anim>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7" name="Rectangle 18"/>
          <p:cNvSpPr/>
          <p:nvPr/>
        </p:nvSpPr>
        <p:spPr>
          <a:xfrm rot="-120000">
            <a:off x="-75874" y="402956"/>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814" name="TextBox 1"/>
          <p:cNvSpPr txBox="1"/>
          <p:nvPr/>
        </p:nvSpPr>
        <p:spPr>
          <a:xfrm rot="-60000">
            <a:off x="1343025" y="600075"/>
            <a:ext cx="5438775" cy="390525"/>
          </a:xfrm>
          <a:prstGeom prst="rect">
            <a:avLst/>
          </a:prstGeom>
          <a:effectLst/>
        </p:spPr>
        <p:txBody>
          <a:bodyPr wrap="square" rtlCol="0" anchor="t">
            <a:spAutoFit/>
          </a:bodyPr>
          <a:lstStyle/>
          <a:p>
            <a:pPr algn="l"/>
            <a:r>
              <a:rPr lang="en-US" sz="2700" b="0" i="0" u="none" spc="0" dirty="0" smtClean="0">
                <a:solidFill>
                  <a:srgbClr val="000000"/>
                </a:solidFill>
                <a:latin typeface="Impact"/>
              </a:rPr>
              <a:t>Subcontractors to be insured</a:t>
            </a:r>
          </a:p>
        </p:txBody>
      </p:sp>
      <p:sp>
        <p:nvSpPr>
          <p:cNvPr id="815" name="TextBox 2"/>
          <p:cNvSpPr txBox="1"/>
          <p:nvPr/>
        </p:nvSpPr>
        <p:spPr>
          <a:xfrm rot="-60000">
            <a:off x="2247900" y="971550"/>
            <a:ext cx="5438775" cy="361950"/>
          </a:xfrm>
          <a:prstGeom prst="rect">
            <a:avLst/>
          </a:prstGeom>
          <a:effectLst/>
        </p:spPr>
        <p:txBody>
          <a:bodyPr wrap="square" rtlCol="0" anchor="t">
            <a:spAutoFit/>
          </a:bodyPr>
          <a:lstStyle/>
          <a:p>
            <a:pPr algn="l"/>
            <a:r>
              <a:rPr lang="en-US" sz="2700" b="0" i="1" u="none" spc="0" dirty="0" smtClean="0">
                <a:solidFill>
                  <a:srgbClr val="000000"/>
                </a:solidFill>
                <a:latin typeface="Nina Compressed"/>
              </a:rPr>
              <a:t>Where is the risk?</a:t>
            </a:r>
          </a:p>
        </p:txBody>
      </p:sp>
      <p:pic>
        <p:nvPicPr>
          <p:cNvPr id="817" name="Depositphotos_13519737_s.jpg"/>
          <p:cNvPicPr>
            <a:picLocks noChangeAspect="1"/>
          </p:cNvPicPr>
          <p:nvPr/>
        </p:nvPicPr>
        <p:blipFill>
          <a:blip r:embed="rId2"/>
          <a:stretch>
            <a:fillRect/>
          </a:stretch>
        </p:blipFill>
        <p:spPr>
          <a:xfrm>
            <a:off x="2733675" y="2219325"/>
            <a:ext cx="4352925" cy="2914650"/>
          </a:xfrm>
          <a:prstGeom prst="rect">
            <a:avLst/>
          </a:prstGeom>
          <a:effectLst/>
        </p:spPr>
      </p:pic>
      <p:sp>
        <p:nvSpPr>
          <p:cNvPr id="8" name="Rectangle 7"/>
          <p:cNvSpPr/>
          <p:nvPr/>
        </p:nvSpPr>
        <p:spPr>
          <a:xfrm>
            <a:off x="533400" y="278024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Tents</a:t>
            </a:r>
            <a:endParaRPr lang="en-US" sz="2000" dirty="0">
              <a:solidFill>
                <a:schemeClr val="tx1"/>
              </a:solidFill>
              <a:latin typeface="Impact" panose="020B080603090205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814"/>
                                        </p:tgtEl>
                                        <p:attrNameLst>
                                          <p:attrName>style.visibility</p:attrName>
                                        </p:attrNameLst>
                                      </p:cBhvr>
                                      <p:to>
                                        <p:strVal val="visible"/>
                                      </p:to>
                                    </p:set>
                                    <p:anim calcmode="lin" valueType="num">
                                      <p:cBhvr additive="base">
                                        <p:cTn id="7" dur="500" fill="hold"/>
                                        <p:tgtEl>
                                          <p:spTgt spid="814"/>
                                        </p:tgtEl>
                                        <p:attrNameLst>
                                          <p:attrName>ppt_x</p:attrName>
                                        </p:attrNameLst>
                                      </p:cBhvr>
                                      <p:tavLst>
                                        <p:tav tm="0">
                                          <p:val>
                                            <p:strVal val="1+#ppt_w/2"/>
                                          </p:val>
                                        </p:tav>
                                        <p:tav tm="100000">
                                          <p:val>
                                            <p:strVal val="#ppt_x"/>
                                          </p:val>
                                        </p:tav>
                                      </p:tavLst>
                                    </p:anim>
                                    <p:anim calcmode="lin" valueType="num">
                                      <p:cBhvr additive="base">
                                        <p:cTn id="8" dur="500" fill="hold"/>
                                        <p:tgtEl>
                                          <p:spTgt spid="81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15"/>
                                        </p:tgtEl>
                                        <p:attrNameLst>
                                          <p:attrName>style.visibility</p:attrName>
                                        </p:attrNameLst>
                                      </p:cBhvr>
                                      <p:to>
                                        <p:strVal val="visible"/>
                                      </p:to>
                                    </p:set>
                                    <p:anim calcmode="lin" valueType="num">
                                      <p:cBhvr additive="base">
                                        <p:cTn id="11" dur="500" fill="hold"/>
                                        <p:tgtEl>
                                          <p:spTgt spid="815"/>
                                        </p:tgtEl>
                                        <p:attrNameLst>
                                          <p:attrName>ppt_x</p:attrName>
                                        </p:attrNameLst>
                                      </p:cBhvr>
                                      <p:tavLst>
                                        <p:tav tm="0">
                                          <p:val>
                                            <p:strVal val="1+#ppt_w/2"/>
                                          </p:val>
                                        </p:tav>
                                        <p:tav tm="100000">
                                          <p:val>
                                            <p:strVal val="#ppt_x"/>
                                          </p:val>
                                        </p:tav>
                                      </p:tavLst>
                                    </p:anim>
                                    <p:anim calcmode="lin" valueType="num">
                                      <p:cBhvr additive="base">
                                        <p:cTn id="12" dur="500" fill="hold"/>
                                        <p:tgtEl>
                                          <p:spTgt spid="81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Effect transition="in" filter="fade">
                                      <p:cBhvr>
                                        <p:cTn id="18" dur="1000"/>
                                        <p:tgtEl>
                                          <p:spTgt spid="8"/>
                                        </p:tgtEl>
                                      </p:cBhvr>
                                    </p:animEffect>
                                  </p:childTnLst>
                                </p:cTn>
                              </p:par>
                              <p:par>
                                <p:cTn id="19" presetID="31" presetClass="entr" presetSubtype="0" fill="hold" nodeType="withEffect">
                                  <p:stCondLst>
                                    <p:cond delay="0"/>
                                  </p:stCondLst>
                                  <p:childTnLst>
                                    <p:set>
                                      <p:cBhvr>
                                        <p:cTn id="20" dur="1" fill="hold">
                                          <p:stCondLst>
                                            <p:cond delay="0"/>
                                          </p:stCondLst>
                                        </p:cTn>
                                        <p:tgtEl>
                                          <p:spTgt spid="817"/>
                                        </p:tgtEl>
                                        <p:attrNameLst>
                                          <p:attrName>style.visibility</p:attrName>
                                        </p:attrNameLst>
                                      </p:cBhvr>
                                      <p:to>
                                        <p:strVal val="visible"/>
                                      </p:to>
                                    </p:set>
                                    <p:anim calcmode="lin" valueType="num">
                                      <p:cBhvr>
                                        <p:cTn id="21" dur="1000" fill="hold"/>
                                        <p:tgtEl>
                                          <p:spTgt spid="817"/>
                                        </p:tgtEl>
                                        <p:attrNameLst>
                                          <p:attrName>ppt_w</p:attrName>
                                        </p:attrNameLst>
                                      </p:cBhvr>
                                      <p:tavLst>
                                        <p:tav tm="0">
                                          <p:val>
                                            <p:fltVal val="0"/>
                                          </p:val>
                                        </p:tav>
                                        <p:tav tm="100000">
                                          <p:val>
                                            <p:strVal val="#ppt_w"/>
                                          </p:val>
                                        </p:tav>
                                      </p:tavLst>
                                    </p:anim>
                                    <p:anim calcmode="lin" valueType="num">
                                      <p:cBhvr>
                                        <p:cTn id="22" dur="1000" fill="hold"/>
                                        <p:tgtEl>
                                          <p:spTgt spid="817"/>
                                        </p:tgtEl>
                                        <p:attrNameLst>
                                          <p:attrName>ppt_h</p:attrName>
                                        </p:attrNameLst>
                                      </p:cBhvr>
                                      <p:tavLst>
                                        <p:tav tm="0">
                                          <p:val>
                                            <p:fltVal val="0"/>
                                          </p:val>
                                        </p:tav>
                                        <p:tav tm="100000">
                                          <p:val>
                                            <p:strVal val="#ppt_h"/>
                                          </p:val>
                                        </p:tav>
                                      </p:tavLst>
                                    </p:anim>
                                    <p:anim calcmode="lin" valueType="num">
                                      <p:cBhvr>
                                        <p:cTn id="23" dur="1000" fill="hold"/>
                                        <p:tgtEl>
                                          <p:spTgt spid="817"/>
                                        </p:tgtEl>
                                        <p:attrNameLst>
                                          <p:attrName>style.rotation</p:attrName>
                                        </p:attrNameLst>
                                      </p:cBhvr>
                                      <p:tavLst>
                                        <p:tav tm="0">
                                          <p:val>
                                            <p:fltVal val="90"/>
                                          </p:val>
                                        </p:tav>
                                        <p:tav tm="100000">
                                          <p:val>
                                            <p:fltVal val="0"/>
                                          </p:val>
                                        </p:tav>
                                      </p:tavLst>
                                    </p:anim>
                                    <p:animEffect transition="in" filter="fade">
                                      <p:cBhvr>
                                        <p:cTn id="24" dur="1000"/>
                                        <p:tgtEl>
                                          <p:spTgt spid="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4" grpId="0"/>
      <p:bldP spid="815" grpId="0"/>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5" name="Rectangle 18"/>
          <p:cNvSpPr/>
          <p:nvPr/>
        </p:nvSpPr>
        <p:spPr>
          <a:xfrm rot="-120000">
            <a:off x="-75874" y="63769"/>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839" name="TextBox 1"/>
          <p:cNvSpPr txBox="1"/>
          <p:nvPr/>
        </p:nvSpPr>
        <p:spPr>
          <a:xfrm rot="-120000">
            <a:off x="952500" y="467188"/>
            <a:ext cx="5438775" cy="390525"/>
          </a:xfrm>
          <a:prstGeom prst="rect">
            <a:avLst/>
          </a:prstGeom>
          <a:effectLst/>
        </p:spPr>
        <p:txBody>
          <a:bodyPr wrap="square" rtlCol="0" anchor="t">
            <a:spAutoFit/>
          </a:bodyPr>
          <a:lstStyle/>
          <a:p>
            <a:pPr algn="ctr"/>
            <a:r>
              <a:rPr lang="en-US" sz="2700" b="0" i="0" u="none" spc="0" dirty="0" smtClean="0">
                <a:solidFill>
                  <a:srgbClr val="000000"/>
                </a:solidFill>
                <a:latin typeface="Impact"/>
              </a:rPr>
              <a:t>Examples of injuries at events</a:t>
            </a:r>
          </a:p>
        </p:txBody>
      </p:sp>
      <p:pic>
        <p:nvPicPr>
          <p:cNvPr id="840" name="Capture2.JPG"/>
          <p:cNvPicPr>
            <a:picLocks noChangeAspect="1"/>
          </p:cNvPicPr>
          <p:nvPr/>
        </p:nvPicPr>
        <p:blipFill>
          <a:blip r:embed="rId2"/>
          <a:stretch>
            <a:fillRect/>
          </a:stretch>
        </p:blipFill>
        <p:spPr>
          <a:xfrm rot="-120000">
            <a:off x="1359984" y="1443116"/>
            <a:ext cx="4711511" cy="3783352"/>
          </a:xfrm>
          <a:prstGeom prst="rect">
            <a:avLst/>
          </a:prstGeom>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839"/>
                                        </p:tgtEl>
                                        <p:attrNameLst>
                                          <p:attrName>style.visibility</p:attrName>
                                        </p:attrNameLst>
                                      </p:cBhvr>
                                      <p:to>
                                        <p:strVal val="visible"/>
                                      </p:to>
                                    </p:set>
                                    <p:anim calcmode="lin" valueType="num">
                                      <p:cBhvr additive="base">
                                        <p:cTn id="10" dur="500" fill="hold"/>
                                        <p:tgtEl>
                                          <p:spTgt spid="839"/>
                                        </p:tgtEl>
                                        <p:attrNameLst>
                                          <p:attrName>ppt_x</p:attrName>
                                        </p:attrNameLst>
                                      </p:cBhvr>
                                      <p:tavLst>
                                        <p:tav tm="0">
                                          <p:val>
                                            <p:strVal val="1+#ppt_w/2"/>
                                          </p:val>
                                        </p:tav>
                                        <p:tav tm="100000">
                                          <p:val>
                                            <p:strVal val="#ppt_x"/>
                                          </p:val>
                                        </p:tav>
                                      </p:tavLst>
                                    </p:anim>
                                    <p:anim calcmode="lin" valueType="num">
                                      <p:cBhvr additive="base">
                                        <p:cTn id="11" dur="500" fill="hold"/>
                                        <p:tgtEl>
                                          <p:spTgt spid="839"/>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31" presetClass="entr" presetSubtype="0" fill="hold" nodeType="afterEffect">
                                  <p:stCondLst>
                                    <p:cond delay="0"/>
                                  </p:stCondLst>
                                  <p:childTnLst>
                                    <p:set>
                                      <p:cBhvr>
                                        <p:cTn id="14" dur="1" fill="hold">
                                          <p:stCondLst>
                                            <p:cond delay="0"/>
                                          </p:stCondLst>
                                        </p:cTn>
                                        <p:tgtEl>
                                          <p:spTgt spid="840"/>
                                        </p:tgtEl>
                                        <p:attrNameLst>
                                          <p:attrName>style.visibility</p:attrName>
                                        </p:attrNameLst>
                                      </p:cBhvr>
                                      <p:to>
                                        <p:strVal val="visible"/>
                                      </p:to>
                                    </p:set>
                                    <p:anim calcmode="lin" valueType="num">
                                      <p:cBhvr>
                                        <p:cTn id="15" dur="1000" fill="hold"/>
                                        <p:tgtEl>
                                          <p:spTgt spid="840"/>
                                        </p:tgtEl>
                                        <p:attrNameLst>
                                          <p:attrName>ppt_w</p:attrName>
                                        </p:attrNameLst>
                                      </p:cBhvr>
                                      <p:tavLst>
                                        <p:tav tm="0">
                                          <p:val>
                                            <p:fltVal val="0"/>
                                          </p:val>
                                        </p:tav>
                                        <p:tav tm="100000">
                                          <p:val>
                                            <p:strVal val="#ppt_w"/>
                                          </p:val>
                                        </p:tav>
                                      </p:tavLst>
                                    </p:anim>
                                    <p:anim calcmode="lin" valueType="num">
                                      <p:cBhvr>
                                        <p:cTn id="16" dur="1000" fill="hold"/>
                                        <p:tgtEl>
                                          <p:spTgt spid="840"/>
                                        </p:tgtEl>
                                        <p:attrNameLst>
                                          <p:attrName>ppt_h</p:attrName>
                                        </p:attrNameLst>
                                      </p:cBhvr>
                                      <p:tavLst>
                                        <p:tav tm="0">
                                          <p:val>
                                            <p:fltVal val="0"/>
                                          </p:val>
                                        </p:tav>
                                        <p:tav tm="100000">
                                          <p:val>
                                            <p:strVal val="#ppt_h"/>
                                          </p:val>
                                        </p:tav>
                                      </p:tavLst>
                                    </p:anim>
                                    <p:anim calcmode="lin" valueType="num">
                                      <p:cBhvr>
                                        <p:cTn id="17" dur="1000" fill="hold"/>
                                        <p:tgtEl>
                                          <p:spTgt spid="840"/>
                                        </p:tgtEl>
                                        <p:attrNameLst>
                                          <p:attrName>style.rotation</p:attrName>
                                        </p:attrNameLst>
                                      </p:cBhvr>
                                      <p:tavLst>
                                        <p:tav tm="0">
                                          <p:val>
                                            <p:fltVal val="90"/>
                                          </p:val>
                                        </p:tav>
                                        <p:tav tm="100000">
                                          <p:val>
                                            <p:fltVal val="0"/>
                                          </p:val>
                                        </p:tav>
                                      </p:tavLst>
                                    </p:anim>
                                    <p:animEffect transition="in" filter="fade">
                                      <p:cBhvr>
                                        <p:cTn id="18" dur="1000"/>
                                        <p:tgtEl>
                                          <p:spTgt spid="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39"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5" name="Rectangle 18"/>
          <p:cNvSpPr/>
          <p:nvPr/>
        </p:nvSpPr>
        <p:spPr>
          <a:xfrm rot="-120000">
            <a:off x="-75874" y="368569"/>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843" name="TextBox 1"/>
          <p:cNvSpPr txBox="1"/>
          <p:nvPr/>
        </p:nvSpPr>
        <p:spPr>
          <a:xfrm rot="-120000">
            <a:off x="835268" y="509717"/>
            <a:ext cx="5675538" cy="923330"/>
          </a:xfrm>
          <a:prstGeom prst="rect">
            <a:avLst/>
          </a:prstGeom>
          <a:effectLst/>
        </p:spPr>
        <p:txBody>
          <a:bodyPr wrap="square" rtlCol="0" anchor="t">
            <a:spAutoFit/>
          </a:bodyPr>
          <a:lstStyle/>
          <a:p>
            <a:pPr algn="ctr"/>
            <a:r>
              <a:rPr lang="en-US" sz="2700" b="0" i="0" u="none" spc="0" dirty="0" smtClean="0">
                <a:solidFill>
                  <a:srgbClr val="000000"/>
                </a:solidFill>
                <a:latin typeface="Impact"/>
              </a:rPr>
              <a:t>5 year old boy was killed at </a:t>
            </a:r>
            <a:br>
              <a:rPr lang="en-US" sz="2700" b="0" i="0" u="none" spc="0" dirty="0" smtClean="0">
                <a:solidFill>
                  <a:srgbClr val="000000"/>
                </a:solidFill>
                <a:latin typeface="Impact"/>
              </a:rPr>
            </a:br>
            <a:r>
              <a:rPr lang="en-US" sz="2700" b="0" i="0" u="none" spc="0" dirty="0" smtClean="0">
                <a:solidFill>
                  <a:srgbClr val="000000"/>
                </a:solidFill>
                <a:latin typeface="Impact"/>
              </a:rPr>
              <a:t>2008 Air Show</a:t>
            </a:r>
            <a:endParaRPr lang="en-US" sz="2700" b="0" i="0" u="none" spc="0" dirty="0" smtClean="0">
              <a:solidFill>
                <a:srgbClr val="000000"/>
              </a:solidFill>
              <a:latin typeface="Impact"/>
            </a:endParaRPr>
          </a:p>
        </p:txBody>
      </p:sp>
      <p:sp>
        <p:nvSpPr>
          <p:cNvPr id="2" name="TextBox 1"/>
          <p:cNvSpPr txBox="1"/>
          <p:nvPr/>
        </p:nvSpPr>
        <p:spPr>
          <a:xfrm>
            <a:off x="381000" y="2114133"/>
            <a:ext cx="6934200" cy="2800767"/>
          </a:xfrm>
          <a:prstGeom prst="rect">
            <a:avLst/>
          </a:prstGeom>
          <a:noFill/>
        </p:spPr>
        <p:txBody>
          <a:bodyPr wrap="square" rtlCol="0">
            <a:spAutoFit/>
          </a:bodyPr>
          <a:lstStyle/>
          <a:p>
            <a:r>
              <a:rPr lang="en-US" sz="1600" dirty="0"/>
              <a:t>The family of Josiah Miller, a 5 year old boy who was killed at the 2008 Air Show at the Huntsville International Airport, has filed a wrongful death lawsuit against the organizers of the air show, the Huntsville-Madison County Airport Authority and All </a:t>
            </a:r>
            <a:r>
              <a:rPr lang="en-US" sz="1600" dirty="0" err="1"/>
              <a:t>Needz</a:t>
            </a:r>
            <a:r>
              <a:rPr lang="en-US" sz="1600" dirty="0"/>
              <a:t> Rental. They claim that those groups share responsibility for the accident that led to Josiah's death</a:t>
            </a:r>
            <a:r>
              <a:rPr lang="en-US" sz="1600" dirty="0" smtClean="0"/>
              <a:t>.</a:t>
            </a:r>
            <a:br>
              <a:rPr lang="en-US" sz="1600" dirty="0" smtClean="0"/>
            </a:br>
            <a:r>
              <a:rPr lang="en-US" sz="1600" dirty="0"/>
              <a:t/>
            </a:r>
            <a:br>
              <a:rPr lang="en-US" sz="1600" dirty="0"/>
            </a:br>
            <a:r>
              <a:rPr lang="en-US" sz="1600" dirty="0"/>
              <a:t>According to the family's complaint, Josiah and Jason Miller, his father, took shelter behind one of the tents during a thunderstorm. Several of the tents became dislodged because they were inadequately fastened down, and a large air conditioner attached to one of the tents fell on Josiah, causing fatal injuries</a:t>
            </a:r>
            <a:r>
              <a:rPr lang="en-US" sz="1600" dirty="0" smtClean="0"/>
              <a:t>.</a:t>
            </a:r>
            <a:br>
              <a:rPr lang="en-US" sz="1600" dirty="0" smtClean="0"/>
            </a:br>
            <a:endParaRPr lang="en-US" sz="1600" dirty="0"/>
          </a:p>
        </p:txBody>
      </p:sp>
    </p:spTree>
    <p:extLst>
      <p:ext uri="{BB962C8B-B14F-4D97-AF65-F5344CB8AC3E}">
        <p14:creationId xmlns:p14="http://schemas.microsoft.com/office/powerpoint/2010/main" val="1019813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843"/>
                                        </p:tgtEl>
                                        <p:attrNameLst>
                                          <p:attrName>style.visibility</p:attrName>
                                        </p:attrNameLst>
                                      </p:cBhvr>
                                      <p:to>
                                        <p:strVal val="visible"/>
                                      </p:to>
                                    </p:set>
                                    <p:anim calcmode="lin" valueType="num">
                                      <p:cBhvr additive="base">
                                        <p:cTn id="10" dur="500" fill="hold"/>
                                        <p:tgtEl>
                                          <p:spTgt spid="843"/>
                                        </p:tgtEl>
                                        <p:attrNameLst>
                                          <p:attrName>ppt_x</p:attrName>
                                        </p:attrNameLst>
                                      </p:cBhvr>
                                      <p:tavLst>
                                        <p:tav tm="0">
                                          <p:val>
                                            <p:strVal val="1+#ppt_w/2"/>
                                          </p:val>
                                        </p:tav>
                                        <p:tav tm="100000">
                                          <p:val>
                                            <p:strVal val="#ppt_x"/>
                                          </p:val>
                                        </p:tav>
                                      </p:tavLst>
                                    </p:anim>
                                    <p:anim calcmode="lin" valueType="num">
                                      <p:cBhvr additive="base">
                                        <p:cTn id="11" dur="500" fill="hold"/>
                                        <p:tgtEl>
                                          <p:spTgt spid="84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4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302" name="Rectangle 15"/>
          <p:cNvSpPr/>
          <p:nvPr/>
        </p:nvSpPr>
        <p:spPr>
          <a:xfrm>
            <a:off x="-304800" y="133350"/>
            <a:ext cx="8239125" cy="952500"/>
          </a:xfrm>
          <a:prstGeom prst="rect">
            <a:avLst/>
          </a:prstGeom>
          <a:solidFill>
            <a:srgbClr val="F8941D"/>
          </a:solidFill>
          <a:ln w="9525">
            <a:solidFill>
              <a:srgbClr val="F79646"/>
            </a:solidFill>
          </a:ln>
          <a:effectLst>
            <a:outerShdw blurRad="50800" dist="38100" dir="2700000" algn="tl" rotWithShape="0">
              <a:srgbClr val="000000">
                <a:alpha val="34901"/>
              </a:srgbClr>
            </a:outerShdw>
          </a:effectLst>
        </p:spPr>
        <p:txBody>
          <a:bodyPr wrap="square" rtlCol="0" anchor="ctr">
            <a:spAutoFit/>
          </a:bodyPr>
          <a:lstStyle/>
          <a:p>
            <a:pPr algn="ctr"/>
            <a:endParaRPr/>
          </a:p>
        </p:txBody>
      </p:sp>
      <p:sp>
        <p:nvSpPr>
          <p:cNvPr id="303" name="TextBox 15"/>
          <p:cNvSpPr txBox="1"/>
          <p:nvPr/>
        </p:nvSpPr>
        <p:spPr>
          <a:xfrm>
            <a:off x="0" y="323850"/>
            <a:ext cx="7620000" cy="476250"/>
          </a:xfrm>
          <a:prstGeom prst="rect">
            <a:avLst/>
          </a:prstGeom>
          <a:effectLst/>
        </p:spPr>
        <p:txBody>
          <a:bodyPr wrap="square" rtlCol="0" anchor="t">
            <a:spAutoFit/>
          </a:bodyPr>
          <a:lstStyle/>
          <a:p>
            <a:pPr algn="ctr"/>
            <a:r>
              <a:rPr lang="en-US" sz="3300" b="0" i="0" u="none" spc="0" dirty="0" smtClean="0">
                <a:solidFill>
                  <a:srgbClr val="000000"/>
                </a:solidFill>
                <a:latin typeface="Impact"/>
              </a:rPr>
              <a:t>Before my presentation</a:t>
            </a:r>
          </a:p>
        </p:txBody>
      </p:sp>
      <p:pic>
        <p:nvPicPr>
          <p:cNvPr id="304" name="Smiling+Faces"/>
          <p:cNvPicPr>
            <a:picLocks noChangeAspect="1"/>
          </p:cNvPicPr>
          <p:nvPr/>
        </p:nvPicPr>
        <p:blipFill>
          <a:blip r:embed="rId2"/>
          <a:stretch>
            <a:fillRect/>
          </a:stretch>
        </p:blipFill>
        <p:spPr>
          <a:xfrm>
            <a:off x="0" y="1266825"/>
            <a:ext cx="7772400" cy="5076825"/>
          </a:xfrm>
          <a:prstGeom prst="rect">
            <a:avLst/>
          </a:prstGeom>
          <a:effectLst/>
        </p:spPr>
      </p:pic>
      <p:sp>
        <p:nvSpPr>
          <p:cNvPr id="305" name="TextBox 16"/>
          <p:cNvSpPr txBox="1"/>
          <p:nvPr/>
        </p:nvSpPr>
        <p:spPr>
          <a:xfrm>
            <a:off x="0" y="266700"/>
            <a:ext cx="7620000" cy="533400"/>
          </a:xfrm>
          <a:prstGeom prst="rect">
            <a:avLst/>
          </a:prstGeom>
          <a:effectLst/>
        </p:spPr>
        <p:txBody>
          <a:bodyPr wrap="square" rtlCol="0" anchor="t">
            <a:spAutoFit/>
          </a:bodyPr>
          <a:lstStyle/>
          <a:p>
            <a:pPr algn="ctr"/>
            <a:r>
              <a:rPr lang="en-US" sz="3825" b="0" i="0" u="none" spc="0" dirty="0" smtClean="0">
                <a:solidFill>
                  <a:srgbClr val="000000"/>
                </a:solidFill>
                <a:latin typeface="Impact"/>
              </a:rPr>
              <a:t>After my presentation today</a:t>
            </a:r>
          </a:p>
        </p:txBody>
      </p:sp>
      <p:pic>
        <p:nvPicPr>
          <p:cNvPr id="306" name="passed+out"/>
          <p:cNvPicPr>
            <a:picLocks noChangeAspect="1"/>
          </p:cNvPicPr>
          <p:nvPr/>
        </p:nvPicPr>
        <p:blipFill>
          <a:blip r:embed="rId3"/>
          <a:stretch>
            <a:fillRect/>
          </a:stretch>
        </p:blipFill>
        <p:spPr>
          <a:xfrm>
            <a:off x="0" y="1257300"/>
            <a:ext cx="7677150" cy="5257800"/>
          </a:xfrm>
          <a:prstGeom prst="rect">
            <a:avLst/>
          </a:prstGeom>
          <a:effectLst/>
        </p:spPr>
      </p:pic>
      <p:sp>
        <p:nvSpPr>
          <p:cNvPr id="307" name="TextBox 17"/>
          <p:cNvSpPr txBox="1"/>
          <p:nvPr/>
        </p:nvSpPr>
        <p:spPr>
          <a:xfrm>
            <a:off x="762000" y="1790700"/>
            <a:ext cx="7620000" cy="952500"/>
          </a:xfrm>
          <a:prstGeom prst="rect">
            <a:avLst/>
          </a:prstGeom>
          <a:effectLst>
            <a:outerShdw blurRad="50800" dist="38100" dir="2700000" algn="tl" rotWithShape="0">
              <a:srgbClr val="000000">
                <a:alpha val="65882"/>
              </a:srgbClr>
            </a:outerShdw>
          </a:effectLst>
        </p:spPr>
        <p:txBody>
          <a:bodyPr wrap="square" rtlCol="0" anchor="t">
            <a:spAutoFit/>
          </a:bodyPr>
          <a:lstStyle/>
          <a:p>
            <a:pPr algn="l"/>
            <a:r>
              <a:rPr lang="en-US" sz="3300" b="0" i="0" u="none" spc="0" dirty="0" smtClean="0">
                <a:solidFill>
                  <a:srgbClr val="FFFFFF"/>
                </a:solidFill>
                <a:latin typeface="Impact"/>
              </a:rPr>
              <a:t>I get a commission from the bar 
tab after my presentations...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500"/>
                                  </p:stCondLst>
                                  <p:childTnLst>
                                    <p:animEffect transition="out" filter="fade">
                                      <p:cBhvr>
                                        <p:cTn id="6" dur="500"/>
                                        <p:tgtEl>
                                          <p:spTgt spid="303"/>
                                        </p:tgtEl>
                                      </p:cBhvr>
                                    </p:animEffect>
                                    <p:set>
                                      <p:cBhvr>
                                        <p:cTn id="7" dur="1" fill="hold">
                                          <p:stCondLst>
                                            <p:cond delay="499"/>
                                          </p:stCondLst>
                                        </p:cTn>
                                        <p:tgtEl>
                                          <p:spTgt spid="303"/>
                                        </p:tgtEl>
                                        <p:attrNameLst>
                                          <p:attrName>style.visibility</p:attrName>
                                        </p:attrNameLst>
                                      </p:cBhvr>
                                      <p:to>
                                        <p:strVal val="hidden"/>
                                      </p:to>
                                    </p:set>
                                  </p:childTnLst>
                                </p:cTn>
                              </p:par>
                              <p:par>
                                <p:cTn id="8" presetID="1" presetClass="entr" presetSubtype="0" fill="hold" grpId="0" nodeType="withEffect">
                                  <p:stCondLst>
                                    <p:cond delay="1500"/>
                                  </p:stCondLst>
                                  <p:childTnLst>
                                    <p:set>
                                      <p:cBhvr>
                                        <p:cTn id="9" dur="1" fill="hold">
                                          <p:stCondLst>
                                            <p:cond delay="0"/>
                                          </p:stCondLst>
                                        </p:cTn>
                                        <p:tgtEl>
                                          <p:spTgt spid="305"/>
                                        </p:tgtEl>
                                        <p:attrNameLst>
                                          <p:attrName>style.visibility</p:attrName>
                                        </p:attrNameLst>
                                      </p:cBhvr>
                                      <p:to>
                                        <p:strVal val="visible"/>
                                      </p:to>
                                    </p:set>
                                  </p:childTnLst>
                                </p:cTn>
                              </p:par>
                              <p:par>
                                <p:cTn id="10" presetID="22" presetClass="entr" presetSubtype="4" fill="hold" nodeType="withEffect">
                                  <p:stCondLst>
                                    <p:cond delay="1500"/>
                                  </p:stCondLst>
                                  <p:childTnLst>
                                    <p:set>
                                      <p:cBhvr>
                                        <p:cTn id="11" dur="1" fill="hold">
                                          <p:stCondLst>
                                            <p:cond delay="0"/>
                                          </p:stCondLst>
                                        </p:cTn>
                                        <p:tgtEl>
                                          <p:spTgt spid="306"/>
                                        </p:tgtEl>
                                        <p:attrNameLst>
                                          <p:attrName>style.visibility</p:attrName>
                                        </p:attrNameLst>
                                      </p:cBhvr>
                                      <p:to>
                                        <p:strVal val="visible"/>
                                      </p:to>
                                    </p:set>
                                    <p:animEffect transition="in" filter="wipe(down)">
                                      <p:cBhvr>
                                        <p:cTn id="12" dur="500"/>
                                        <p:tgtEl>
                                          <p:spTgt spid="306"/>
                                        </p:tgtEl>
                                      </p:cBhvr>
                                    </p:animEffect>
                                  </p:childTnLst>
                                </p:cTn>
                              </p:par>
                            </p:childTnLst>
                          </p:cTn>
                        </p:par>
                        <p:par>
                          <p:cTn id="13" fill="hold">
                            <p:stCondLst>
                              <p:cond delay="2000"/>
                            </p:stCondLst>
                            <p:childTnLst>
                              <p:par>
                                <p:cTn id="14" presetID="31" presetClass="entr" presetSubtype="0" fill="hold" grpId="0" nodeType="after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p:cTn id="16" dur="1000" fill="hold"/>
                                        <p:tgtEl>
                                          <p:spTgt spid="307"/>
                                        </p:tgtEl>
                                        <p:attrNameLst>
                                          <p:attrName>ppt_w</p:attrName>
                                        </p:attrNameLst>
                                      </p:cBhvr>
                                      <p:tavLst>
                                        <p:tav tm="0">
                                          <p:val>
                                            <p:fltVal val="0"/>
                                          </p:val>
                                        </p:tav>
                                        <p:tav tm="100000">
                                          <p:val>
                                            <p:strVal val="#ppt_w"/>
                                          </p:val>
                                        </p:tav>
                                      </p:tavLst>
                                    </p:anim>
                                    <p:anim calcmode="lin" valueType="num">
                                      <p:cBhvr>
                                        <p:cTn id="17" dur="1000" fill="hold"/>
                                        <p:tgtEl>
                                          <p:spTgt spid="307"/>
                                        </p:tgtEl>
                                        <p:attrNameLst>
                                          <p:attrName>ppt_h</p:attrName>
                                        </p:attrNameLst>
                                      </p:cBhvr>
                                      <p:tavLst>
                                        <p:tav tm="0">
                                          <p:val>
                                            <p:fltVal val="0"/>
                                          </p:val>
                                        </p:tav>
                                        <p:tav tm="100000">
                                          <p:val>
                                            <p:strVal val="#ppt_h"/>
                                          </p:val>
                                        </p:tav>
                                      </p:tavLst>
                                    </p:anim>
                                    <p:anim calcmode="lin" valueType="num">
                                      <p:cBhvr>
                                        <p:cTn id="18" dur="1000" fill="hold"/>
                                        <p:tgtEl>
                                          <p:spTgt spid="307"/>
                                        </p:tgtEl>
                                        <p:attrNameLst>
                                          <p:attrName>style.rotation</p:attrName>
                                        </p:attrNameLst>
                                      </p:cBhvr>
                                      <p:tavLst>
                                        <p:tav tm="0">
                                          <p:val>
                                            <p:fltVal val="90"/>
                                          </p:val>
                                        </p:tav>
                                        <p:tav tm="100000">
                                          <p:val>
                                            <p:fltVal val="0"/>
                                          </p:val>
                                        </p:tav>
                                      </p:tavLst>
                                    </p:anim>
                                    <p:animEffect transition="in" filter="fade">
                                      <p:cBhvr>
                                        <p:cTn id="19" dur="10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p:bldP spid="305" grpId="0"/>
      <p:bldP spid="30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5" name="Rectangle 18"/>
          <p:cNvSpPr/>
          <p:nvPr/>
        </p:nvSpPr>
        <p:spPr>
          <a:xfrm rot="-120000">
            <a:off x="-75874" y="368569"/>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843" name="TextBox 1"/>
          <p:cNvSpPr txBox="1"/>
          <p:nvPr/>
        </p:nvSpPr>
        <p:spPr>
          <a:xfrm rot="-120000">
            <a:off x="835268" y="509717"/>
            <a:ext cx="5675538" cy="923330"/>
          </a:xfrm>
          <a:prstGeom prst="rect">
            <a:avLst/>
          </a:prstGeom>
          <a:effectLst/>
        </p:spPr>
        <p:txBody>
          <a:bodyPr wrap="square" rtlCol="0" anchor="t">
            <a:spAutoFit/>
          </a:bodyPr>
          <a:lstStyle/>
          <a:p>
            <a:pPr algn="ctr"/>
            <a:r>
              <a:rPr lang="en-US" sz="2700" b="0" i="0" u="none" spc="0" dirty="0" smtClean="0">
                <a:solidFill>
                  <a:srgbClr val="000000"/>
                </a:solidFill>
                <a:latin typeface="Impact"/>
              </a:rPr>
              <a:t>5 year old boy was killed at </a:t>
            </a:r>
            <a:br>
              <a:rPr lang="en-US" sz="2700" b="0" i="0" u="none" spc="0" dirty="0" smtClean="0">
                <a:solidFill>
                  <a:srgbClr val="000000"/>
                </a:solidFill>
                <a:latin typeface="Impact"/>
              </a:rPr>
            </a:br>
            <a:r>
              <a:rPr lang="en-US" sz="2700" b="0" i="0" u="none" spc="0" dirty="0" smtClean="0">
                <a:solidFill>
                  <a:srgbClr val="000000"/>
                </a:solidFill>
                <a:latin typeface="Impact"/>
              </a:rPr>
              <a:t>2008 Air Show</a:t>
            </a:r>
            <a:endParaRPr lang="en-US" sz="2700" b="0" i="0" u="none" spc="0" dirty="0" smtClean="0">
              <a:solidFill>
                <a:srgbClr val="000000"/>
              </a:solidFill>
              <a:latin typeface="Impact"/>
            </a:endParaRPr>
          </a:p>
        </p:txBody>
      </p:sp>
      <p:sp>
        <p:nvSpPr>
          <p:cNvPr id="2" name="TextBox 1"/>
          <p:cNvSpPr txBox="1"/>
          <p:nvPr/>
        </p:nvSpPr>
        <p:spPr>
          <a:xfrm>
            <a:off x="381000" y="2019300"/>
            <a:ext cx="6934200" cy="3293209"/>
          </a:xfrm>
          <a:prstGeom prst="rect">
            <a:avLst/>
          </a:prstGeom>
          <a:noFill/>
        </p:spPr>
        <p:txBody>
          <a:bodyPr wrap="square" rtlCol="0">
            <a:spAutoFit/>
          </a:bodyPr>
          <a:lstStyle/>
          <a:p>
            <a:r>
              <a:rPr lang="en-US" sz="1600" dirty="0" smtClean="0"/>
              <a:t>"Our investigation has concluded that this was a preventable tragedy caused by negligent conduct," the Millers' attorney told the Huntsville </a:t>
            </a:r>
            <a:r>
              <a:rPr lang="en-US" sz="1600" dirty="0" err="1" smtClean="0"/>
              <a:t>Times.Negligent</a:t>
            </a:r>
            <a:r>
              <a:rPr lang="en-US" sz="1600" dirty="0" smtClean="0"/>
              <a:t> Set-up, Lack of Safety Inspection, Code Violations Blamed for Child's </a:t>
            </a:r>
            <a:r>
              <a:rPr lang="en-US" sz="1600" dirty="0" err="1" smtClean="0"/>
              <a:t>Death.Improper</a:t>
            </a:r>
            <a:r>
              <a:rPr lang="en-US" sz="1600" dirty="0" smtClean="0"/>
              <a:t> tent set-up: According to the tent manufacturer's instructions, the tents needed to be pitched and staked individually, then secured with four pegs at the corners. Instead, the lawsuit alleges, the group of tents was erected in a line, with pegs securing one side, water barrels holding down the other, and no securement at the sides. To save money, prisoner labor rather than trained installers was brought in to pitch the tents.</a:t>
            </a:r>
            <a:br>
              <a:rPr lang="en-US" sz="1600" dirty="0" smtClean="0"/>
            </a:br>
            <a:r>
              <a:rPr lang="en-US" sz="1600" dirty="0" smtClean="0"/>
              <a:t/>
            </a:r>
            <a:br>
              <a:rPr lang="en-US" sz="1600" dirty="0" smtClean="0"/>
            </a:br>
            <a:r>
              <a:rPr lang="en-US" sz="1600" b="1" dirty="0" smtClean="0"/>
              <a:t>Properly anchored, the tents should have been able to withstand winds of up to 60 mph, according to All </a:t>
            </a:r>
            <a:r>
              <a:rPr lang="en-US" sz="1600" b="1" dirty="0" err="1" smtClean="0"/>
              <a:t>Needz</a:t>
            </a:r>
            <a:r>
              <a:rPr lang="en-US" sz="1600" b="1" dirty="0" smtClean="0"/>
              <a:t>. The winds on the Sunday that Josiah died were recorded at 48 mph.</a:t>
            </a:r>
            <a:endParaRPr lang="en-US" sz="1600" b="1" dirty="0"/>
          </a:p>
        </p:txBody>
      </p:sp>
    </p:spTree>
    <p:extLst>
      <p:ext uri="{BB962C8B-B14F-4D97-AF65-F5344CB8AC3E}">
        <p14:creationId xmlns:p14="http://schemas.microsoft.com/office/powerpoint/2010/main" val="1275783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843"/>
                                        </p:tgtEl>
                                        <p:attrNameLst>
                                          <p:attrName>style.visibility</p:attrName>
                                        </p:attrNameLst>
                                      </p:cBhvr>
                                      <p:to>
                                        <p:strVal val="visible"/>
                                      </p:to>
                                    </p:set>
                                    <p:anim calcmode="lin" valueType="num">
                                      <p:cBhvr additive="base">
                                        <p:cTn id="10" dur="500" fill="hold"/>
                                        <p:tgtEl>
                                          <p:spTgt spid="843"/>
                                        </p:tgtEl>
                                        <p:attrNameLst>
                                          <p:attrName>ppt_x</p:attrName>
                                        </p:attrNameLst>
                                      </p:cBhvr>
                                      <p:tavLst>
                                        <p:tav tm="0">
                                          <p:val>
                                            <p:strVal val="1+#ppt_w/2"/>
                                          </p:val>
                                        </p:tav>
                                        <p:tav tm="100000">
                                          <p:val>
                                            <p:strVal val="#ppt_x"/>
                                          </p:val>
                                        </p:tav>
                                      </p:tavLst>
                                    </p:anim>
                                    <p:anim calcmode="lin" valueType="num">
                                      <p:cBhvr additive="base">
                                        <p:cTn id="11" dur="500" fill="hold"/>
                                        <p:tgtEl>
                                          <p:spTgt spid="84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43"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5" name="Rectangle 18"/>
          <p:cNvSpPr/>
          <p:nvPr/>
        </p:nvSpPr>
        <p:spPr>
          <a:xfrm rot="-120000">
            <a:off x="-75874" y="368569"/>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843" name="TextBox 1"/>
          <p:cNvSpPr txBox="1"/>
          <p:nvPr/>
        </p:nvSpPr>
        <p:spPr>
          <a:xfrm rot="-120000">
            <a:off x="835268" y="717466"/>
            <a:ext cx="5675538" cy="507831"/>
          </a:xfrm>
          <a:prstGeom prst="rect">
            <a:avLst/>
          </a:prstGeom>
          <a:effectLst/>
        </p:spPr>
        <p:txBody>
          <a:bodyPr wrap="square" rtlCol="0" anchor="t">
            <a:spAutoFit/>
          </a:bodyPr>
          <a:lstStyle/>
          <a:p>
            <a:pPr algn="ctr"/>
            <a:r>
              <a:rPr lang="en-US" sz="2700" b="0" i="0" u="none" spc="0" dirty="0" smtClean="0">
                <a:solidFill>
                  <a:srgbClr val="000000"/>
                </a:solidFill>
                <a:latin typeface="Impact"/>
              </a:rPr>
              <a:t>One Dead, 100 Injured</a:t>
            </a:r>
            <a:endParaRPr lang="en-US" sz="2700" b="0" i="0" u="none" spc="0" dirty="0" smtClean="0">
              <a:solidFill>
                <a:srgbClr val="000000"/>
              </a:solidFill>
              <a:latin typeface="Impact"/>
            </a:endParaRPr>
          </a:p>
        </p:txBody>
      </p:sp>
      <p:sp>
        <p:nvSpPr>
          <p:cNvPr id="2" name="TextBox 1"/>
          <p:cNvSpPr txBox="1"/>
          <p:nvPr/>
        </p:nvSpPr>
        <p:spPr>
          <a:xfrm>
            <a:off x="381000" y="2019300"/>
            <a:ext cx="6934200" cy="2308324"/>
          </a:xfrm>
          <a:prstGeom prst="rect">
            <a:avLst/>
          </a:prstGeom>
          <a:noFill/>
        </p:spPr>
        <p:txBody>
          <a:bodyPr wrap="square" rtlCol="0">
            <a:spAutoFit/>
          </a:bodyPr>
          <a:lstStyle/>
          <a:p>
            <a:r>
              <a:rPr lang="en-US" dirty="0"/>
              <a:t>(4/30/12) - An Illinois man was killed and about 100 people were hurt when high winds caused a deadly tent collapse outside a St. Louis sports bar, the Associated Press reports. The deadly St. Louis tent collapse occurred when a sudden gust of wind shattered the </a:t>
            </a:r>
            <a:r>
              <a:rPr lang="en-US" dirty="0" smtClean="0"/>
              <a:t>aluminum </a:t>
            </a:r>
            <a:r>
              <a:rPr lang="en-US" dirty="0"/>
              <a:t>poles holding up the tent. Debris flew through the air as the tent was blown onto nearby rail road tracks. About 200 people were underneath the tent when it collapsed. About 100 victims were treated for injuries at the scene, and 17 were taken to hospitals, the AP reports.</a:t>
            </a:r>
            <a:endParaRPr lang="en-US" b="1" dirty="0"/>
          </a:p>
        </p:txBody>
      </p:sp>
    </p:spTree>
    <p:extLst>
      <p:ext uri="{BB962C8B-B14F-4D97-AF65-F5344CB8AC3E}">
        <p14:creationId xmlns:p14="http://schemas.microsoft.com/office/powerpoint/2010/main" val="758791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843"/>
                                        </p:tgtEl>
                                        <p:attrNameLst>
                                          <p:attrName>style.visibility</p:attrName>
                                        </p:attrNameLst>
                                      </p:cBhvr>
                                      <p:to>
                                        <p:strVal val="visible"/>
                                      </p:to>
                                    </p:set>
                                    <p:anim calcmode="lin" valueType="num">
                                      <p:cBhvr additive="base">
                                        <p:cTn id="10" dur="500" fill="hold"/>
                                        <p:tgtEl>
                                          <p:spTgt spid="843"/>
                                        </p:tgtEl>
                                        <p:attrNameLst>
                                          <p:attrName>ppt_x</p:attrName>
                                        </p:attrNameLst>
                                      </p:cBhvr>
                                      <p:tavLst>
                                        <p:tav tm="0">
                                          <p:val>
                                            <p:strVal val="1+#ppt_w/2"/>
                                          </p:val>
                                        </p:tav>
                                        <p:tav tm="100000">
                                          <p:val>
                                            <p:strVal val="#ppt_x"/>
                                          </p:val>
                                        </p:tav>
                                      </p:tavLst>
                                    </p:anim>
                                    <p:anim calcmode="lin" valueType="num">
                                      <p:cBhvr additive="base">
                                        <p:cTn id="11" dur="500" fill="hold"/>
                                        <p:tgtEl>
                                          <p:spTgt spid="84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43" grpId="0"/>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8" name="Rectangle 18"/>
          <p:cNvSpPr/>
          <p:nvPr/>
        </p:nvSpPr>
        <p:spPr>
          <a:xfrm rot="-120000">
            <a:off x="-75874" y="402956"/>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7" name="Rectangle 6"/>
          <p:cNvSpPr/>
          <p:nvPr/>
        </p:nvSpPr>
        <p:spPr>
          <a:xfrm>
            <a:off x="3500437" y="2711118"/>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Caterers</a:t>
            </a:r>
            <a:endParaRPr lang="en-US" sz="2000" dirty="0">
              <a:solidFill>
                <a:schemeClr val="tx1"/>
              </a:solidFill>
              <a:latin typeface="Impact" panose="020B0806030902050204" pitchFamily="34" charset="0"/>
            </a:endParaRPr>
          </a:p>
        </p:txBody>
      </p:sp>
      <p:sp>
        <p:nvSpPr>
          <p:cNvPr id="820" name="TextBox 1"/>
          <p:cNvSpPr txBox="1"/>
          <p:nvPr/>
        </p:nvSpPr>
        <p:spPr>
          <a:xfrm rot="-120000">
            <a:off x="1343025" y="600075"/>
            <a:ext cx="5438775" cy="390525"/>
          </a:xfrm>
          <a:prstGeom prst="rect">
            <a:avLst/>
          </a:prstGeom>
          <a:effectLst/>
        </p:spPr>
        <p:txBody>
          <a:bodyPr wrap="square" rtlCol="0" anchor="t">
            <a:spAutoFit/>
          </a:bodyPr>
          <a:lstStyle/>
          <a:p>
            <a:pPr algn="l"/>
            <a:r>
              <a:rPr lang="en-US" sz="2700" b="0" i="0" u="none" spc="0" dirty="0" smtClean="0">
                <a:solidFill>
                  <a:srgbClr val="000000"/>
                </a:solidFill>
                <a:latin typeface="Impact"/>
              </a:rPr>
              <a:t>Subcontractors to be insured</a:t>
            </a:r>
          </a:p>
        </p:txBody>
      </p:sp>
      <p:sp>
        <p:nvSpPr>
          <p:cNvPr id="821" name="TextBox 2"/>
          <p:cNvSpPr txBox="1"/>
          <p:nvPr/>
        </p:nvSpPr>
        <p:spPr>
          <a:xfrm rot="-120000">
            <a:off x="2247900" y="971550"/>
            <a:ext cx="5438775" cy="361950"/>
          </a:xfrm>
          <a:prstGeom prst="rect">
            <a:avLst/>
          </a:prstGeom>
          <a:effectLst/>
        </p:spPr>
        <p:txBody>
          <a:bodyPr wrap="square" rtlCol="0" anchor="t">
            <a:spAutoFit/>
          </a:bodyPr>
          <a:lstStyle/>
          <a:p>
            <a:pPr algn="l"/>
            <a:r>
              <a:rPr lang="en-US" sz="2700" b="0" i="1" u="none" spc="0" dirty="0" smtClean="0">
                <a:solidFill>
                  <a:srgbClr val="000000"/>
                </a:solidFill>
                <a:latin typeface="Nina Compressed"/>
              </a:rPr>
              <a:t>Where is the risk?</a:t>
            </a:r>
          </a:p>
        </p:txBody>
      </p:sp>
      <p:pic>
        <p:nvPicPr>
          <p:cNvPr id="823" name="Depositphotos_35261231_xs.jpg"/>
          <p:cNvPicPr>
            <a:picLocks noChangeAspect="1"/>
          </p:cNvPicPr>
          <p:nvPr/>
        </p:nvPicPr>
        <p:blipFill>
          <a:blip r:embed="rId2"/>
          <a:stretch>
            <a:fillRect/>
          </a:stretch>
        </p:blipFill>
        <p:spPr>
          <a:xfrm>
            <a:off x="1409700" y="1866900"/>
            <a:ext cx="2352675" cy="3514725"/>
          </a:xfrm>
          <a:prstGeom prst="rect">
            <a:avLst/>
          </a:prstGeom>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821"/>
                                        </p:tgtEl>
                                        <p:attrNameLst>
                                          <p:attrName>style.visibility</p:attrName>
                                        </p:attrNameLst>
                                      </p:cBhvr>
                                      <p:to>
                                        <p:strVal val="visible"/>
                                      </p:to>
                                    </p:set>
                                    <p:anim calcmode="lin" valueType="num">
                                      <p:cBhvr additive="base">
                                        <p:cTn id="7" dur="500" fill="hold"/>
                                        <p:tgtEl>
                                          <p:spTgt spid="821"/>
                                        </p:tgtEl>
                                        <p:attrNameLst>
                                          <p:attrName>ppt_x</p:attrName>
                                        </p:attrNameLst>
                                      </p:cBhvr>
                                      <p:tavLst>
                                        <p:tav tm="0">
                                          <p:val>
                                            <p:strVal val="0-#ppt_w/2"/>
                                          </p:val>
                                        </p:tav>
                                        <p:tav tm="100000">
                                          <p:val>
                                            <p:strVal val="#ppt_x"/>
                                          </p:val>
                                        </p:tav>
                                      </p:tavLst>
                                    </p:anim>
                                    <p:anim calcmode="lin" valueType="num">
                                      <p:cBhvr additive="base">
                                        <p:cTn id="8" dur="500" fill="hold"/>
                                        <p:tgtEl>
                                          <p:spTgt spid="821"/>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820"/>
                                        </p:tgtEl>
                                        <p:attrNameLst>
                                          <p:attrName>style.visibility</p:attrName>
                                        </p:attrNameLst>
                                      </p:cBhvr>
                                      <p:to>
                                        <p:strVal val="visible"/>
                                      </p:to>
                                    </p:set>
                                    <p:anim calcmode="lin" valueType="num">
                                      <p:cBhvr additive="base">
                                        <p:cTn id="11" dur="500" fill="hold"/>
                                        <p:tgtEl>
                                          <p:spTgt spid="820"/>
                                        </p:tgtEl>
                                        <p:attrNameLst>
                                          <p:attrName>ppt_x</p:attrName>
                                        </p:attrNameLst>
                                      </p:cBhvr>
                                      <p:tavLst>
                                        <p:tav tm="0">
                                          <p:val>
                                            <p:strVal val="0-#ppt_w/2"/>
                                          </p:val>
                                        </p:tav>
                                        <p:tav tm="100000">
                                          <p:val>
                                            <p:strVal val="#ppt_x"/>
                                          </p:val>
                                        </p:tav>
                                      </p:tavLst>
                                    </p:anim>
                                    <p:anim calcmode="lin" valueType="num">
                                      <p:cBhvr additive="base">
                                        <p:cTn id="12" dur="500" fill="hold"/>
                                        <p:tgtEl>
                                          <p:spTgt spid="82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Effect transition="in" filter="fade">
                                      <p:cBhvr>
                                        <p:cTn id="18" dur="1000"/>
                                        <p:tgtEl>
                                          <p:spTgt spid="7"/>
                                        </p:tgtEl>
                                      </p:cBhvr>
                                    </p:animEffect>
                                  </p:childTnLst>
                                </p:cTn>
                              </p:par>
                              <p:par>
                                <p:cTn id="19" presetID="31" presetClass="entr" presetSubtype="0" fill="hold" nodeType="withEffect">
                                  <p:stCondLst>
                                    <p:cond delay="0"/>
                                  </p:stCondLst>
                                  <p:childTnLst>
                                    <p:set>
                                      <p:cBhvr>
                                        <p:cTn id="20" dur="1" fill="hold">
                                          <p:stCondLst>
                                            <p:cond delay="0"/>
                                          </p:stCondLst>
                                        </p:cTn>
                                        <p:tgtEl>
                                          <p:spTgt spid="823"/>
                                        </p:tgtEl>
                                        <p:attrNameLst>
                                          <p:attrName>style.visibility</p:attrName>
                                        </p:attrNameLst>
                                      </p:cBhvr>
                                      <p:to>
                                        <p:strVal val="visible"/>
                                      </p:to>
                                    </p:set>
                                    <p:anim calcmode="lin" valueType="num">
                                      <p:cBhvr>
                                        <p:cTn id="21" dur="1000" fill="hold"/>
                                        <p:tgtEl>
                                          <p:spTgt spid="823"/>
                                        </p:tgtEl>
                                        <p:attrNameLst>
                                          <p:attrName>ppt_w</p:attrName>
                                        </p:attrNameLst>
                                      </p:cBhvr>
                                      <p:tavLst>
                                        <p:tav tm="0">
                                          <p:val>
                                            <p:fltVal val="0"/>
                                          </p:val>
                                        </p:tav>
                                        <p:tav tm="100000">
                                          <p:val>
                                            <p:strVal val="#ppt_w"/>
                                          </p:val>
                                        </p:tav>
                                      </p:tavLst>
                                    </p:anim>
                                    <p:anim calcmode="lin" valueType="num">
                                      <p:cBhvr>
                                        <p:cTn id="22" dur="1000" fill="hold"/>
                                        <p:tgtEl>
                                          <p:spTgt spid="823"/>
                                        </p:tgtEl>
                                        <p:attrNameLst>
                                          <p:attrName>ppt_h</p:attrName>
                                        </p:attrNameLst>
                                      </p:cBhvr>
                                      <p:tavLst>
                                        <p:tav tm="0">
                                          <p:val>
                                            <p:fltVal val="0"/>
                                          </p:val>
                                        </p:tav>
                                        <p:tav tm="100000">
                                          <p:val>
                                            <p:strVal val="#ppt_h"/>
                                          </p:val>
                                        </p:tav>
                                      </p:tavLst>
                                    </p:anim>
                                    <p:anim calcmode="lin" valueType="num">
                                      <p:cBhvr>
                                        <p:cTn id="23" dur="1000" fill="hold"/>
                                        <p:tgtEl>
                                          <p:spTgt spid="823"/>
                                        </p:tgtEl>
                                        <p:attrNameLst>
                                          <p:attrName>style.rotation</p:attrName>
                                        </p:attrNameLst>
                                      </p:cBhvr>
                                      <p:tavLst>
                                        <p:tav tm="0">
                                          <p:val>
                                            <p:fltVal val="90"/>
                                          </p:val>
                                        </p:tav>
                                        <p:tav tm="100000">
                                          <p:val>
                                            <p:fltVal val="0"/>
                                          </p:val>
                                        </p:tav>
                                      </p:tavLst>
                                    </p:anim>
                                    <p:animEffect transition="in" filter="fade">
                                      <p:cBhvr>
                                        <p:cTn id="24" dur="1000"/>
                                        <p:tgtEl>
                                          <p:spTgt spid="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20" grpId="0"/>
      <p:bldP spid="821"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5" name="Rectangle 18"/>
          <p:cNvSpPr/>
          <p:nvPr/>
        </p:nvSpPr>
        <p:spPr>
          <a:xfrm rot="-120000">
            <a:off x="-75874" y="368569"/>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843" name="TextBox 1"/>
          <p:cNvSpPr txBox="1"/>
          <p:nvPr/>
        </p:nvSpPr>
        <p:spPr>
          <a:xfrm rot="-120000">
            <a:off x="835268" y="509717"/>
            <a:ext cx="5675538" cy="923330"/>
          </a:xfrm>
          <a:prstGeom prst="rect">
            <a:avLst/>
          </a:prstGeom>
          <a:effectLst/>
        </p:spPr>
        <p:txBody>
          <a:bodyPr wrap="square" rtlCol="0" anchor="t">
            <a:spAutoFit/>
          </a:bodyPr>
          <a:lstStyle/>
          <a:p>
            <a:pPr algn="ctr"/>
            <a:r>
              <a:rPr lang="en-US" sz="2700" b="0" i="0" u="none" spc="0" dirty="0" smtClean="0">
                <a:solidFill>
                  <a:srgbClr val="000000"/>
                </a:solidFill>
                <a:latin typeface="Impact"/>
              </a:rPr>
              <a:t>Top 9 foods most likely to </a:t>
            </a:r>
            <a:br>
              <a:rPr lang="en-US" sz="2700" b="0" i="0" u="none" spc="0" dirty="0" smtClean="0">
                <a:solidFill>
                  <a:srgbClr val="000000"/>
                </a:solidFill>
                <a:latin typeface="Impact"/>
              </a:rPr>
            </a:br>
            <a:r>
              <a:rPr lang="en-US" sz="2700" b="0" i="0" u="none" spc="0" dirty="0" smtClean="0">
                <a:solidFill>
                  <a:srgbClr val="000000"/>
                </a:solidFill>
                <a:latin typeface="Impact"/>
              </a:rPr>
              <a:t>cause food poisoning</a:t>
            </a:r>
            <a:endParaRPr lang="en-US" sz="2700" b="0" i="0" u="none" spc="0" dirty="0" smtClean="0">
              <a:solidFill>
                <a:srgbClr val="000000"/>
              </a:solidFill>
              <a:latin typeface="Impact"/>
            </a:endParaRPr>
          </a:p>
        </p:txBody>
      </p:sp>
      <p:sp>
        <p:nvSpPr>
          <p:cNvPr id="6" name="TextBox 1"/>
          <p:cNvSpPr txBox="1"/>
          <p:nvPr/>
        </p:nvSpPr>
        <p:spPr>
          <a:xfrm>
            <a:off x="1073934" y="2023407"/>
            <a:ext cx="2583667" cy="507831"/>
          </a:xfrm>
          <a:prstGeom prst="rect">
            <a:avLst/>
          </a:prstGeom>
          <a:effectLst/>
        </p:spPr>
        <p:txBody>
          <a:bodyPr wrap="square" rtlCol="0" anchor="t">
            <a:spAutoFit/>
          </a:bodyPr>
          <a:lstStyle/>
          <a:p>
            <a:r>
              <a:rPr lang="en-US" sz="2700" b="0" i="0" u="none" spc="0" dirty="0" smtClean="0">
                <a:solidFill>
                  <a:srgbClr val="000000"/>
                </a:solidFill>
                <a:latin typeface="Impact"/>
              </a:rPr>
              <a:t>1. Leafy Greens</a:t>
            </a:r>
            <a:endParaRPr lang="en-US" sz="2700" b="0" i="0" u="none" spc="0" dirty="0" smtClean="0">
              <a:solidFill>
                <a:srgbClr val="000000"/>
              </a:solidFill>
              <a:latin typeface="Impact"/>
            </a:endParaRPr>
          </a:p>
        </p:txBody>
      </p:sp>
      <p:sp>
        <p:nvSpPr>
          <p:cNvPr id="8" name="TextBox 1"/>
          <p:cNvSpPr txBox="1"/>
          <p:nvPr/>
        </p:nvSpPr>
        <p:spPr>
          <a:xfrm>
            <a:off x="4054038" y="2021291"/>
            <a:ext cx="2583667" cy="507831"/>
          </a:xfrm>
          <a:prstGeom prst="rect">
            <a:avLst/>
          </a:prstGeom>
          <a:effectLst/>
        </p:spPr>
        <p:txBody>
          <a:bodyPr wrap="square" rtlCol="0" anchor="t">
            <a:spAutoFit/>
          </a:bodyPr>
          <a:lstStyle/>
          <a:p>
            <a:r>
              <a:rPr lang="en-US" sz="2700" b="0" i="0" u="none" spc="0" dirty="0" smtClean="0">
                <a:solidFill>
                  <a:srgbClr val="000000"/>
                </a:solidFill>
                <a:latin typeface="Impact"/>
              </a:rPr>
              <a:t>2. Raw Eggs</a:t>
            </a:r>
            <a:endParaRPr lang="en-US" sz="2700" b="0" i="0" u="none" spc="0" dirty="0" smtClean="0">
              <a:solidFill>
                <a:srgbClr val="000000"/>
              </a:solidFill>
              <a:latin typeface="Impact"/>
            </a:endParaRPr>
          </a:p>
        </p:txBody>
      </p:sp>
      <p:sp>
        <p:nvSpPr>
          <p:cNvPr id="9" name="TextBox 1"/>
          <p:cNvSpPr txBox="1"/>
          <p:nvPr/>
        </p:nvSpPr>
        <p:spPr>
          <a:xfrm>
            <a:off x="1073934" y="2620851"/>
            <a:ext cx="2583667" cy="507831"/>
          </a:xfrm>
          <a:prstGeom prst="rect">
            <a:avLst/>
          </a:prstGeom>
          <a:effectLst/>
        </p:spPr>
        <p:txBody>
          <a:bodyPr wrap="square" rtlCol="0" anchor="t">
            <a:spAutoFit/>
          </a:bodyPr>
          <a:lstStyle/>
          <a:p>
            <a:r>
              <a:rPr lang="en-US" sz="2700" b="0" i="0" u="none" spc="0" dirty="0" smtClean="0">
                <a:solidFill>
                  <a:srgbClr val="000000"/>
                </a:solidFill>
                <a:latin typeface="Impact"/>
              </a:rPr>
              <a:t>3. Meat</a:t>
            </a:r>
            <a:endParaRPr lang="en-US" sz="2700" b="0" i="0" u="none" spc="0" dirty="0" smtClean="0">
              <a:solidFill>
                <a:srgbClr val="000000"/>
              </a:solidFill>
              <a:latin typeface="Impact"/>
            </a:endParaRPr>
          </a:p>
        </p:txBody>
      </p:sp>
      <p:sp>
        <p:nvSpPr>
          <p:cNvPr id="10" name="TextBox 1"/>
          <p:cNvSpPr txBox="1"/>
          <p:nvPr/>
        </p:nvSpPr>
        <p:spPr>
          <a:xfrm>
            <a:off x="4054038" y="2628900"/>
            <a:ext cx="2583667" cy="507831"/>
          </a:xfrm>
          <a:prstGeom prst="rect">
            <a:avLst/>
          </a:prstGeom>
          <a:effectLst/>
        </p:spPr>
        <p:txBody>
          <a:bodyPr wrap="square" rtlCol="0" anchor="t">
            <a:spAutoFit/>
          </a:bodyPr>
          <a:lstStyle/>
          <a:p>
            <a:r>
              <a:rPr lang="en-US" sz="2700" b="0" i="0" u="none" spc="0" dirty="0" smtClean="0">
                <a:solidFill>
                  <a:srgbClr val="000000"/>
                </a:solidFill>
                <a:latin typeface="Impact"/>
              </a:rPr>
              <a:t>4. Oysters </a:t>
            </a:r>
            <a:endParaRPr lang="en-US" sz="2700" b="0" i="0" u="none" spc="0" dirty="0" smtClean="0">
              <a:solidFill>
                <a:srgbClr val="000000"/>
              </a:solidFill>
              <a:latin typeface="Impact"/>
            </a:endParaRPr>
          </a:p>
        </p:txBody>
      </p:sp>
      <p:sp>
        <p:nvSpPr>
          <p:cNvPr id="11" name="TextBox 1"/>
          <p:cNvSpPr txBox="1"/>
          <p:nvPr/>
        </p:nvSpPr>
        <p:spPr>
          <a:xfrm>
            <a:off x="1069452" y="3291372"/>
            <a:ext cx="2583667" cy="507831"/>
          </a:xfrm>
          <a:prstGeom prst="rect">
            <a:avLst/>
          </a:prstGeom>
          <a:effectLst/>
        </p:spPr>
        <p:txBody>
          <a:bodyPr wrap="square" rtlCol="0" anchor="t">
            <a:spAutoFit/>
          </a:bodyPr>
          <a:lstStyle/>
          <a:p>
            <a:r>
              <a:rPr lang="en-US" sz="2700" dirty="0">
                <a:solidFill>
                  <a:srgbClr val="000000"/>
                </a:solidFill>
                <a:latin typeface="Impact"/>
              </a:rPr>
              <a:t>5</a:t>
            </a:r>
            <a:r>
              <a:rPr lang="en-US" sz="2700" b="0" i="0" u="none" spc="0" dirty="0" smtClean="0">
                <a:solidFill>
                  <a:srgbClr val="000000"/>
                </a:solidFill>
                <a:latin typeface="Impact"/>
              </a:rPr>
              <a:t>. Sprouts </a:t>
            </a:r>
            <a:endParaRPr lang="en-US" sz="2700" b="0" i="0" u="none" spc="0" dirty="0" smtClean="0">
              <a:solidFill>
                <a:srgbClr val="000000"/>
              </a:solidFill>
              <a:latin typeface="Impact"/>
            </a:endParaRPr>
          </a:p>
        </p:txBody>
      </p:sp>
      <p:sp>
        <p:nvSpPr>
          <p:cNvPr id="12" name="TextBox 1"/>
          <p:cNvSpPr txBox="1"/>
          <p:nvPr/>
        </p:nvSpPr>
        <p:spPr>
          <a:xfrm>
            <a:off x="4054037" y="3289131"/>
            <a:ext cx="2583667" cy="507831"/>
          </a:xfrm>
          <a:prstGeom prst="rect">
            <a:avLst/>
          </a:prstGeom>
          <a:effectLst/>
        </p:spPr>
        <p:txBody>
          <a:bodyPr wrap="square" rtlCol="0" anchor="t">
            <a:spAutoFit/>
          </a:bodyPr>
          <a:lstStyle/>
          <a:p>
            <a:r>
              <a:rPr lang="en-US" sz="2700" b="0" i="0" u="none" spc="0" dirty="0" smtClean="0">
                <a:solidFill>
                  <a:srgbClr val="000000"/>
                </a:solidFill>
                <a:latin typeface="Impact"/>
              </a:rPr>
              <a:t>6. Cantaloupe </a:t>
            </a:r>
            <a:endParaRPr lang="en-US" sz="2700" b="0" i="0" u="none" spc="0" dirty="0" smtClean="0">
              <a:solidFill>
                <a:srgbClr val="000000"/>
              </a:solidFill>
              <a:latin typeface="Impact"/>
            </a:endParaRPr>
          </a:p>
        </p:txBody>
      </p:sp>
      <p:sp>
        <p:nvSpPr>
          <p:cNvPr id="13" name="TextBox 1"/>
          <p:cNvSpPr txBox="1"/>
          <p:nvPr/>
        </p:nvSpPr>
        <p:spPr>
          <a:xfrm>
            <a:off x="1066801" y="3873669"/>
            <a:ext cx="2583667" cy="507831"/>
          </a:xfrm>
          <a:prstGeom prst="rect">
            <a:avLst/>
          </a:prstGeom>
          <a:effectLst/>
        </p:spPr>
        <p:txBody>
          <a:bodyPr wrap="square" rtlCol="0" anchor="t">
            <a:spAutoFit/>
          </a:bodyPr>
          <a:lstStyle/>
          <a:p>
            <a:r>
              <a:rPr lang="en-US" sz="2700" dirty="0" smtClean="0">
                <a:solidFill>
                  <a:srgbClr val="000000"/>
                </a:solidFill>
                <a:latin typeface="Impact"/>
              </a:rPr>
              <a:t>7</a:t>
            </a:r>
            <a:r>
              <a:rPr lang="en-US" sz="2700" b="0" i="0" u="none" spc="0" dirty="0" smtClean="0">
                <a:solidFill>
                  <a:srgbClr val="000000"/>
                </a:solidFill>
                <a:latin typeface="Impact"/>
              </a:rPr>
              <a:t>. Raw Milk </a:t>
            </a:r>
            <a:endParaRPr lang="en-US" sz="2700" b="0" i="0" u="none" spc="0" dirty="0" smtClean="0">
              <a:solidFill>
                <a:srgbClr val="000000"/>
              </a:solidFill>
              <a:latin typeface="Impact"/>
            </a:endParaRPr>
          </a:p>
        </p:txBody>
      </p:sp>
      <p:sp>
        <p:nvSpPr>
          <p:cNvPr id="14" name="TextBox 1"/>
          <p:cNvSpPr txBox="1"/>
          <p:nvPr/>
        </p:nvSpPr>
        <p:spPr>
          <a:xfrm>
            <a:off x="4038601" y="3873669"/>
            <a:ext cx="2583667" cy="507831"/>
          </a:xfrm>
          <a:prstGeom prst="rect">
            <a:avLst/>
          </a:prstGeom>
          <a:effectLst/>
        </p:spPr>
        <p:txBody>
          <a:bodyPr wrap="square" rtlCol="0" anchor="t">
            <a:spAutoFit/>
          </a:bodyPr>
          <a:lstStyle/>
          <a:p>
            <a:r>
              <a:rPr lang="en-US" sz="2700" dirty="0" smtClean="0">
                <a:solidFill>
                  <a:srgbClr val="000000"/>
                </a:solidFill>
                <a:latin typeface="Impact"/>
              </a:rPr>
              <a:t>8</a:t>
            </a:r>
            <a:r>
              <a:rPr lang="en-US" sz="2700" b="0" i="0" u="none" spc="0" dirty="0" smtClean="0">
                <a:solidFill>
                  <a:srgbClr val="000000"/>
                </a:solidFill>
                <a:latin typeface="Impact"/>
              </a:rPr>
              <a:t>. Tuna </a:t>
            </a:r>
            <a:endParaRPr lang="en-US" sz="2700" b="0" i="0" u="none" spc="0" dirty="0" smtClean="0">
              <a:solidFill>
                <a:srgbClr val="000000"/>
              </a:solidFill>
              <a:latin typeface="Impact"/>
            </a:endParaRPr>
          </a:p>
        </p:txBody>
      </p:sp>
      <p:sp>
        <p:nvSpPr>
          <p:cNvPr id="15" name="TextBox 1"/>
          <p:cNvSpPr txBox="1"/>
          <p:nvPr/>
        </p:nvSpPr>
        <p:spPr>
          <a:xfrm>
            <a:off x="1066800" y="4483269"/>
            <a:ext cx="2583667" cy="507831"/>
          </a:xfrm>
          <a:prstGeom prst="rect">
            <a:avLst/>
          </a:prstGeom>
          <a:effectLst/>
        </p:spPr>
        <p:txBody>
          <a:bodyPr wrap="square" rtlCol="0" anchor="t">
            <a:spAutoFit/>
          </a:bodyPr>
          <a:lstStyle/>
          <a:p>
            <a:pPr>
              <a:tabLst>
                <a:tab pos="0" algn="l"/>
              </a:tabLst>
            </a:pPr>
            <a:r>
              <a:rPr lang="en-US" sz="2700" dirty="0" smtClean="0">
                <a:solidFill>
                  <a:srgbClr val="000000"/>
                </a:solidFill>
                <a:latin typeface="Impact"/>
              </a:rPr>
              <a:t>9</a:t>
            </a:r>
            <a:r>
              <a:rPr lang="en-US" sz="2700" b="0" i="0" u="none" spc="0" dirty="0" smtClean="0">
                <a:solidFill>
                  <a:srgbClr val="000000"/>
                </a:solidFill>
                <a:latin typeface="Impact"/>
              </a:rPr>
              <a:t>. Berries</a:t>
            </a:r>
            <a:endParaRPr lang="en-US" sz="2700" b="0" i="0" u="none" spc="0" dirty="0" smtClean="0">
              <a:solidFill>
                <a:srgbClr val="000000"/>
              </a:solidFill>
              <a:latin typeface="Impact"/>
            </a:endParaRPr>
          </a:p>
        </p:txBody>
      </p:sp>
    </p:spTree>
    <p:extLst>
      <p:ext uri="{BB962C8B-B14F-4D97-AF65-F5344CB8AC3E}">
        <p14:creationId xmlns:p14="http://schemas.microsoft.com/office/powerpoint/2010/main" val="2120491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843"/>
                                        </p:tgtEl>
                                        <p:attrNameLst>
                                          <p:attrName>style.visibility</p:attrName>
                                        </p:attrNameLst>
                                      </p:cBhvr>
                                      <p:to>
                                        <p:strVal val="visible"/>
                                      </p:to>
                                    </p:set>
                                    <p:anim calcmode="lin" valueType="num">
                                      <p:cBhvr additive="base">
                                        <p:cTn id="10" dur="500" fill="hold"/>
                                        <p:tgtEl>
                                          <p:spTgt spid="843"/>
                                        </p:tgtEl>
                                        <p:attrNameLst>
                                          <p:attrName>ppt_x</p:attrName>
                                        </p:attrNameLst>
                                      </p:cBhvr>
                                      <p:tavLst>
                                        <p:tav tm="0">
                                          <p:val>
                                            <p:strVal val="1+#ppt_w/2"/>
                                          </p:val>
                                        </p:tav>
                                        <p:tav tm="100000">
                                          <p:val>
                                            <p:strVal val="#ppt_x"/>
                                          </p:val>
                                        </p:tav>
                                      </p:tavLst>
                                    </p:anim>
                                    <p:anim calcmode="lin" valueType="num">
                                      <p:cBhvr additive="base">
                                        <p:cTn id="11" dur="500" fill="hold"/>
                                        <p:tgtEl>
                                          <p:spTgt spid="84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2"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0-#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childTnLst>
                          </p:cTn>
                        </p:par>
                        <p:par>
                          <p:cTn id="42" fill="hold">
                            <p:stCondLst>
                              <p:cond delay="3500"/>
                            </p:stCondLst>
                            <p:childTnLst>
                              <p:par>
                                <p:cTn id="43" presetID="2" presetClass="entr" presetSubtype="2"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1+#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childTnLst>
                          </p:cTn>
                        </p:par>
                        <p:par>
                          <p:cTn id="47" fill="hold">
                            <p:stCondLst>
                              <p:cond delay="4000"/>
                            </p:stCondLst>
                            <p:childTnLst>
                              <p:par>
                                <p:cTn id="48" presetID="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0-#ppt_w/2"/>
                                          </p:val>
                                        </p:tav>
                                        <p:tav tm="100000">
                                          <p:val>
                                            <p:strVal val="#ppt_x"/>
                                          </p:val>
                                        </p:tav>
                                      </p:tavLst>
                                    </p:anim>
                                    <p:anim calcmode="lin" valueType="num">
                                      <p:cBhvr additive="base">
                                        <p:cTn id="51" dur="500" fill="hold"/>
                                        <p:tgtEl>
                                          <p:spTgt spid="14"/>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2" presetClass="entr" presetSubtype="2"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1+#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43" grpId="0"/>
      <p:bldP spid="6" grpId="0"/>
      <p:bldP spid="8" grpId="0"/>
      <p:bldP spid="9" grpId="0"/>
      <p:bldP spid="10" grpId="0"/>
      <p:bldP spid="11" grpId="0"/>
      <p:bldP spid="12" grpId="0"/>
      <p:bldP spid="13" grpId="0"/>
      <p:bldP spid="14"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8" name="Rectangle 18"/>
          <p:cNvSpPr/>
          <p:nvPr/>
        </p:nvSpPr>
        <p:spPr>
          <a:xfrm rot="-120000">
            <a:off x="-75874" y="402956"/>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7" name="Rectangle 6"/>
          <p:cNvSpPr/>
          <p:nvPr/>
        </p:nvSpPr>
        <p:spPr>
          <a:xfrm>
            <a:off x="952500" y="2628900"/>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Florists</a:t>
            </a:r>
            <a:endParaRPr lang="en-US" sz="2000" dirty="0">
              <a:solidFill>
                <a:schemeClr val="tx1"/>
              </a:solidFill>
              <a:latin typeface="Impact" panose="020B0806030902050204" pitchFamily="34" charset="0"/>
            </a:endParaRPr>
          </a:p>
        </p:txBody>
      </p:sp>
      <p:sp>
        <p:nvSpPr>
          <p:cNvPr id="826" name="TextBox 1"/>
          <p:cNvSpPr txBox="1"/>
          <p:nvPr/>
        </p:nvSpPr>
        <p:spPr>
          <a:xfrm rot="-120000">
            <a:off x="1343025" y="600075"/>
            <a:ext cx="5438775" cy="390525"/>
          </a:xfrm>
          <a:prstGeom prst="rect">
            <a:avLst/>
          </a:prstGeom>
          <a:effectLst/>
        </p:spPr>
        <p:txBody>
          <a:bodyPr wrap="square" rtlCol="0" anchor="t">
            <a:spAutoFit/>
          </a:bodyPr>
          <a:lstStyle/>
          <a:p>
            <a:pPr algn="l"/>
            <a:r>
              <a:rPr lang="en-US" sz="2700" b="0" i="0" u="none" spc="0" dirty="0" smtClean="0">
                <a:solidFill>
                  <a:srgbClr val="000000"/>
                </a:solidFill>
                <a:latin typeface="Impact"/>
              </a:rPr>
              <a:t>Subcontractors to be insured</a:t>
            </a:r>
          </a:p>
        </p:txBody>
      </p:sp>
      <p:sp>
        <p:nvSpPr>
          <p:cNvPr id="827" name="TextBox 2"/>
          <p:cNvSpPr txBox="1"/>
          <p:nvPr/>
        </p:nvSpPr>
        <p:spPr>
          <a:xfrm rot="-120000">
            <a:off x="2247900" y="971550"/>
            <a:ext cx="5438775" cy="361950"/>
          </a:xfrm>
          <a:prstGeom prst="rect">
            <a:avLst/>
          </a:prstGeom>
          <a:effectLst/>
        </p:spPr>
        <p:txBody>
          <a:bodyPr wrap="square" rtlCol="0" anchor="t">
            <a:spAutoFit/>
          </a:bodyPr>
          <a:lstStyle/>
          <a:p>
            <a:pPr algn="l"/>
            <a:r>
              <a:rPr lang="en-US" sz="2700" b="0" i="1" u="none" spc="0" dirty="0" smtClean="0">
                <a:solidFill>
                  <a:srgbClr val="000000"/>
                </a:solidFill>
                <a:latin typeface="Nina Compressed"/>
              </a:rPr>
              <a:t>Where is the risk?</a:t>
            </a:r>
          </a:p>
        </p:txBody>
      </p:sp>
      <p:pic>
        <p:nvPicPr>
          <p:cNvPr id="829" name="Depositphotos_11884144_s.jpg"/>
          <p:cNvPicPr>
            <a:picLocks noChangeAspect="1"/>
          </p:cNvPicPr>
          <p:nvPr/>
        </p:nvPicPr>
        <p:blipFill>
          <a:blip r:embed="rId2"/>
          <a:stretch>
            <a:fillRect/>
          </a:stretch>
        </p:blipFill>
        <p:spPr>
          <a:xfrm>
            <a:off x="3648075" y="1847850"/>
            <a:ext cx="2362200" cy="3543300"/>
          </a:xfrm>
          <a:prstGeom prst="rect">
            <a:avLst/>
          </a:prstGeom>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826"/>
                                        </p:tgtEl>
                                        <p:attrNameLst>
                                          <p:attrName>style.visibility</p:attrName>
                                        </p:attrNameLst>
                                      </p:cBhvr>
                                      <p:to>
                                        <p:strVal val="visible"/>
                                      </p:to>
                                    </p:set>
                                    <p:anim calcmode="lin" valueType="num">
                                      <p:cBhvr additive="base">
                                        <p:cTn id="7" dur="500" fill="hold"/>
                                        <p:tgtEl>
                                          <p:spTgt spid="826"/>
                                        </p:tgtEl>
                                        <p:attrNameLst>
                                          <p:attrName>ppt_x</p:attrName>
                                        </p:attrNameLst>
                                      </p:cBhvr>
                                      <p:tavLst>
                                        <p:tav tm="0">
                                          <p:val>
                                            <p:strVal val="0-#ppt_w/2"/>
                                          </p:val>
                                        </p:tav>
                                        <p:tav tm="100000">
                                          <p:val>
                                            <p:strVal val="#ppt_x"/>
                                          </p:val>
                                        </p:tav>
                                      </p:tavLst>
                                    </p:anim>
                                    <p:anim calcmode="lin" valueType="num">
                                      <p:cBhvr additive="base">
                                        <p:cTn id="8" dur="500" fill="hold"/>
                                        <p:tgtEl>
                                          <p:spTgt spid="82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827"/>
                                        </p:tgtEl>
                                        <p:attrNameLst>
                                          <p:attrName>style.visibility</p:attrName>
                                        </p:attrNameLst>
                                      </p:cBhvr>
                                      <p:to>
                                        <p:strVal val="visible"/>
                                      </p:to>
                                    </p:set>
                                    <p:anim calcmode="lin" valueType="num">
                                      <p:cBhvr additive="base">
                                        <p:cTn id="11" dur="500" fill="hold"/>
                                        <p:tgtEl>
                                          <p:spTgt spid="827"/>
                                        </p:tgtEl>
                                        <p:attrNameLst>
                                          <p:attrName>ppt_x</p:attrName>
                                        </p:attrNameLst>
                                      </p:cBhvr>
                                      <p:tavLst>
                                        <p:tav tm="0">
                                          <p:val>
                                            <p:strVal val="0-#ppt_w/2"/>
                                          </p:val>
                                        </p:tav>
                                        <p:tav tm="100000">
                                          <p:val>
                                            <p:strVal val="#ppt_x"/>
                                          </p:val>
                                        </p:tav>
                                      </p:tavLst>
                                    </p:anim>
                                    <p:anim calcmode="lin" valueType="num">
                                      <p:cBhvr additive="base">
                                        <p:cTn id="12" dur="500" fill="hold"/>
                                        <p:tgtEl>
                                          <p:spTgt spid="82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Effect transition="in" filter="fade">
                                      <p:cBhvr>
                                        <p:cTn id="18" dur="1000"/>
                                        <p:tgtEl>
                                          <p:spTgt spid="7"/>
                                        </p:tgtEl>
                                      </p:cBhvr>
                                    </p:animEffect>
                                  </p:childTnLst>
                                </p:cTn>
                              </p:par>
                              <p:par>
                                <p:cTn id="19" presetID="31" presetClass="entr" presetSubtype="0" fill="hold" nodeType="withEffect">
                                  <p:stCondLst>
                                    <p:cond delay="0"/>
                                  </p:stCondLst>
                                  <p:childTnLst>
                                    <p:set>
                                      <p:cBhvr>
                                        <p:cTn id="20" dur="1" fill="hold">
                                          <p:stCondLst>
                                            <p:cond delay="0"/>
                                          </p:stCondLst>
                                        </p:cTn>
                                        <p:tgtEl>
                                          <p:spTgt spid="829"/>
                                        </p:tgtEl>
                                        <p:attrNameLst>
                                          <p:attrName>style.visibility</p:attrName>
                                        </p:attrNameLst>
                                      </p:cBhvr>
                                      <p:to>
                                        <p:strVal val="visible"/>
                                      </p:to>
                                    </p:set>
                                    <p:anim calcmode="lin" valueType="num">
                                      <p:cBhvr>
                                        <p:cTn id="21" dur="1000" fill="hold"/>
                                        <p:tgtEl>
                                          <p:spTgt spid="829"/>
                                        </p:tgtEl>
                                        <p:attrNameLst>
                                          <p:attrName>ppt_w</p:attrName>
                                        </p:attrNameLst>
                                      </p:cBhvr>
                                      <p:tavLst>
                                        <p:tav tm="0">
                                          <p:val>
                                            <p:fltVal val="0"/>
                                          </p:val>
                                        </p:tav>
                                        <p:tav tm="100000">
                                          <p:val>
                                            <p:strVal val="#ppt_w"/>
                                          </p:val>
                                        </p:tav>
                                      </p:tavLst>
                                    </p:anim>
                                    <p:anim calcmode="lin" valueType="num">
                                      <p:cBhvr>
                                        <p:cTn id="22" dur="1000" fill="hold"/>
                                        <p:tgtEl>
                                          <p:spTgt spid="829"/>
                                        </p:tgtEl>
                                        <p:attrNameLst>
                                          <p:attrName>ppt_h</p:attrName>
                                        </p:attrNameLst>
                                      </p:cBhvr>
                                      <p:tavLst>
                                        <p:tav tm="0">
                                          <p:val>
                                            <p:fltVal val="0"/>
                                          </p:val>
                                        </p:tav>
                                        <p:tav tm="100000">
                                          <p:val>
                                            <p:strVal val="#ppt_h"/>
                                          </p:val>
                                        </p:tav>
                                      </p:tavLst>
                                    </p:anim>
                                    <p:anim calcmode="lin" valueType="num">
                                      <p:cBhvr>
                                        <p:cTn id="23" dur="1000" fill="hold"/>
                                        <p:tgtEl>
                                          <p:spTgt spid="829"/>
                                        </p:tgtEl>
                                        <p:attrNameLst>
                                          <p:attrName>style.rotation</p:attrName>
                                        </p:attrNameLst>
                                      </p:cBhvr>
                                      <p:tavLst>
                                        <p:tav tm="0">
                                          <p:val>
                                            <p:fltVal val="90"/>
                                          </p:val>
                                        </p:tav>
                                        <p:tav tm="100000">
                                          <p:val>
                                            <p:fltVal val="0"/>
                                          </p:val>
                                        </p:tav>
                                      </p:tavLst>
                                    </p:anim>
                                    <p:animEffect transition="in" filter="fade">
                                      <p:cBhvr>
                                        <p:cTn id="24" dur="1000"/>
                                        <p:tgtEl>
                                          <p:spTgt spid="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26" grpId="0"/>
      <p:bldP spid="827"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8" name="Rectangle 18"/>
          <p:cNvSpPr/>
          <p:nvPr/>
        </p:nvSpPr>
        <p:spPr>
          <a:xfrm rot="-120000">
            <a:off x="-75874" y="402956"/>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pic>
        <p:nvPicPr>
          <p:cNvPr id="831" name="waiter"/>
          <p:cNvPicPr>
            <a:picLocks noChangeAspect="1"/>
          </p:cNvPicPr>
          <p:nvPr/>
        </p:nvPicPr>
        <p:blipFill>
          <a:blip r:embed="rId2"/>
          <a:stretch>
            <a:fillRect/>
          </a:stretch>
        </p:blipFill>
        <p:spPr>
          <a:xfrm>
            <a:off x="676275" y="2143125"/>
            <a:ext cx="3657600" cy="2733675"/>
          </a:xfrm>
          <a:prstGeom prst="rect">
            <a:avLst/>
          </a:prstGeom>
          <a:effectLst/>
        </p:spPr>
      </p:pic>
      <p:sp>
        <p:nvSpPr>
          <p:cNvPr id="833" name="TextBox 1"/>
          <p:cNvSpPr txBox="1"/>
          <p:nvPr/>
        </p:nvSpPr>
        <p:spPr>
          <a:xfrm rot="-120000">
            <a:off x="1343025" y="600075"/>
            <a:ext cx="5438775" cy="390525"/>
          </a:xfrm>
          <a:prstGeom prst="rect">
            <a:avLst/>
          </a:prstGeom>
          <a:effectLst/>
        </p:spPr>
        <p:txBody>
          <a:bodyPr wrap="square" rtlCol="0" anchor="t">
            <a:spAutoFit/>
          </a:bodyPr>
          <a:lstStyle/>
          <a:p>
            <a:pPr algn="l"/>
            <a:r>
              <a:rPr lang="en-US" sz="2700" b="0" i="0" u="none" spc="0" dirty="0" smtClean="0">
                <a:solidFill>
                  <a:srgbClr val="000000"/>
                </a:solidFill>
                <a:latin typeface="Impact"/>
              </a:rPr>
              <a:t>Subcontractors to be insured</a:t>
            </a:r>
          </a:p>
        </p:txBody>
      </p:sp>
      <p:sp>
        <p:nvSpPr>
          <p:cNvPr id="834" name="TextBox 2"/>
          <p:cNvSpPr txBox="1"/>
          <p:nvPr/>
        </p:nvSpPr>
        <p:spPr>
          <a:xfrm rot="-120000">
            <a:off x="2247900" y="971550"/>
            <a:ext cx="5438775" cy="361950"/>
          </a:xfrm>
          <a:prstGeom prst="rect">
            <a:avLst/>
          </a:prstGeom>
          <a:effectLst/>
        </p:spPr>
        <p:txBody>
          <a:bodyPr wrap="square" rtlCol="0" anchor="t">
            <a:spAutoFit/>
          </a:bodyPr>
          <a:lstStyle/>
          <a:p>
            <a:pPr algn="l"/>
            <a:r>
              <a:rPr lang="en-US" sz="2700" b="0" i="1" u="none" spc="0" dirty="0" smtClean="0">
                <a:solidFill>
                  <a:srgbClr val="000000"/>
                </a:solidFill>
                <a:latin typeface="Nina Compressed"/>
              </a:rPr>
              <a:t>Where is the risk?</a:t>
            </a:r>
          </a:p>
        </p:txBody>
      </p:sp>
      <p:sp>
        <p:nvSpPr>
          <p:cNvPr id="9" name="Rectangle 8"/>
          <p:cNvSpPr/>
          <p:nvPr/>
        </p:nvSpPr>
        <p:spPr>
          <a:xfrm>
            <a:off x="4062412" y="2537354"/>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Entertainers</a:t>
            </a:r>
            <a:endParaRPr lang="en-US" sz="2000" dirty="0">
              <a:solidFill>
                <a:schemeClr val="tx1"/>
              </a:solidFill>
              <a:latin typeface="Impact" panose="020B0806030902050204" pitchFamily="34" charset="0"/>
            </a:endParaRPr>
          </a:p>
        </p:txBody>
      </p:sp>
      <p:sp>
        <p:nvSpPr>
          <p:cNvPr id="10" name="Rectangle 9"/>
          <p:cNvSpPr/>
          <p:nvPr/>
        </p:nvSpPr>
        <p:spPr>
          <a:xfrm>
            <a:off x="4076700" y="3713692"/>
            <a:ext cx="2933700" cy="896408"/>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Impact" panose="020B0806030902050204" pitchFamily="34" charset="0"/>
              </a:rPr>
              <a:t>Stage</a:t>
            </a:r>
            <a:endParaRPr lang="en-US" sz="2000" dirty="0">
              <a:solidFill>
                <a:schemeClr val="tx1"/>
              </a:solidFill>
              <a:latin typeface="Impact" panose="020B080603090205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834"/>
                                        </p:tgtEl>
                                        <p:attrNameLst>
                                          <p:attrName>style.visibility</p:attrName>
                                        </p:attrNameLst>
                                      </p:cBhvr>
                                      <p:to>
                                        <p:strVal val="visible"/>
                                      </p:to>
                                    </p:set>
                                    <p:anim calcmode="lin" valueType="num">
                                      <p:cBhvr additive="base">
                                        <p:cTn id="7" dur="500" fill="hold"/>
                                        <p:tgtEl>
                                          <p:spTgt spid="834"/>
                                        </p:tgtEl>
                                        <p:attrNameLst>
                                          <p:attrName>ppt_x</p:attrName>
                                        </p:attrNameLst>
                                      </p:cBhvr>
                                      <p:tavLst>
                                        <p:tav tm="0">
                                          <p:val>
                                            <p:strVal val="1+#ppt_w/2"/>
                                          </p:val>
                                        </p:tav>
                                        <p:tav tm="100000">
                                          <p:val>
                                            <p:strVal val="#ppt_x"/>
                                          </p:val>
                                        </p:tav>
                                      </p:tavLst>
                                    </p:anim>
                                    <p:anim calcmode="lin" valueType="num">
                                      <p:cBhvr additive="base">
                                        <p:cTn id="8" dur="500" fill="hold"/>
                                        <p:tgtEl>
                                          <p:spTgt spid="83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33"/>
                                        </p:tgtEl>
                                        <p:attrNameLst>
                                          <p:attrName>style.visibility</p:attrName>
                                        </p:attrNameLst>
                                      </p:cBhvr>
                                      <p:to>
                                        <p:strVal val="visible"/>
                                      </p:to>
                                    </p:set>
                                    <p:anim calcmode="lin" valueType="num">
                                      <p:cBhvr additive="base">
                                        <p:cTn id="11" dur="500" fill="hold"/>
                                        <p:tgtEl>
                                          <p:spTgt spid="833"/>
                                        </p:tgtEl>
                                        <p:attrNameLst>
                                          <p:attrName>ppt_x</p:attrName>
                                        </p:attrNameLst>
                                      </p:cBhvr>
                                      <p:tavLst>
                                        <p:tav tm="0">
                                          <p:val>
                                            <p:strVal val="1+#ppt_w/2"/>
                                          </p:val>
                                        </p:tav>
                                        <p:tav tm="100000">
                                          <p:val>
                                            <p:strVal val="#ppt_x"/>
                                          </p:val>
                                        </p:tav>
                                      </p:tavLst>
                                    </p:anim>
                                    <p:anim calcmode="lin" valueType="num">
                                      <p:cBhvr additive="base">
                                        <p:cTn id="12" dur="500" fill="hold"/>
                                        <p:tgtEl>
                                          <p:spTgt spid="83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Effect transition="in" filter="fade">
                                      <p:cBhvr>
                                        <p:cTn id="18" dur="100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Effect transition="in" filter="fade">
                                      <p:cBhvr>
                                        <p:cTn id="23" dur="1000"/>
                                        <p:tgtEl>
                                          <p:spTgt spid="10"/>
                                        </p:tgtEl>
                                      </p:cBhvr>
                                    </p:animEffect>
                                  </p:childTnLst>
                                </p:cTn>
                              </p:par>
                              <p:par>
                                <p:cTn id="24" presetID="31" presetClass="entr" presetSubtype="0" fill="hold" nodeType="withEffect">
                                  <p:stCondLst>
                                    <p:cond delay="0"/>
                                  </p:stCondLst>
                                  <p:childTnLst>
                                    <p:set>
                                      <p:cBhvr>
                                        <p:cTn id="25" dur="1" fill="hold">
                                          <p:stCondLst>
                                            <p:cond delay="0"/>
                                          </p:stCondLst>
                                        </p:cTn>
                                        <p:tgtEl>
                                          <p:spTgt spid="831"/>
                                        </p:tgtEl>
                                        <p:attrNameLst>
                                          <p:attrName>style.visibility</p:attrName>
                                        </p:attrNameLst>
                                      </p:cBhvr>
                                      <p:to>
                                        <p:strVal val="visible"/>
                                      </p:to>
                                    </p:set>
                                    <p:anim calcmode="lin" valueType="num">
                                      <p:cBhvr>
                                        <p:cTn id="26" dur="1000" fill="hold"/>
                                        <p:tgtEl>
                                          <p:spTgt spid="831"/>
                                        </p:tgtEl>
                                        <p:attrNameLst>
                                          <p:attrName>ppt_w</p:attrName>
                                        </p:attrNameLst>
                                      </p:cBhvr>
                                      <p:tavLst>
                                        <p:tav tm="0">
                                          <p:val>
                                            <p:fltVal val="0"/>
                                          </p:val>
                                        </p:tav>
                                        <p:tav tm="100000">
                                          <p:val>
                                            <p:strVal val="#ppt_w"/>
                                          </p:val>
                                        </p:tav>
                                      </p:tavLst>
                                    </p:anim>
                                    <p:anim calcmode="lin" valueType="num">
                                      <p:cBhvr>
                                        <p:cTn id="27" dur="1000" fill="hold"/>
                                        <p:tgtEl>
                                          <p:spTgt spid="831"/>
                                        </p:tgtEl>
                                        <p:attrNameLst>
                                          <p:attrName>ppt_h</p:attrName>
                                        </p:attrNameLst>
                                      </p:cBhvr>
                                      <p:tavLst>
                                        <p:tav tm="0">
                                          <p:val>
                                            <p:fltVal val="0"/>
                                          </p:val>
                                        </p:tav>
                                        <p:tav tm="100000">
                                          <p:val>
                                            <p:strVal val="#ppt_h"/>
                                          </p:val>
                                        </p:tav>
                                      </p:tavLst>
                                    </p:anim>
                                    <p:anim calcmode="lin" valueType="num">
                                      <p:cBhvr>
                                        <p:cTn id="28" dur="1000" fill="hold"/>
                                        <p:tgtEl>
                                          <p:spTgt spid="831"/>
                                        </p:tgtEl>
                                        <p:attrNameLst>
                                          <p:attrName>style.rotation</p:attrName>
                                        </p:attrNameLst>
                                      </p:cBhvr>
                                      <p:tavLst>
                                        <p:tav tm="0">
                                          <p:val>
                                            <p:fltVal val="90"/>
                                          </p:val>
                                        </p:tav>
                                        <p:tav tm="100000">
                                          <p:val>
                                            <p:fltVal val="0"/>
                                          </p:val>
                                        </p:tav>
                                      </p:tavLst>
                                    </p:anim>
                                    <p:animEffect transition="in" filter="fade">
                                      <p:cBhvr>
                                        <p:cTn id="29" dur="1000"/>
                                        <p:tgtEl>
                                          <p:spTgt spid="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 grpId="0"/>
      <p:bldP spid="834" grpId="0"/>
      <p:bldP spid="9" grpId="0" animBg="1"/>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5" name="Rectangle 18"/>
          <p:cNvSpPr/>
          <p:nvPr/>
        </p:nvSpPr>
        <p:spPr>
          <a:xfrm rot="-120000">
            <a:off x="-75874" y="368569"/>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843" name="TextBox 1"/>
          <p:cNvSpPr txBox="1"/>
          <p:nvPr/>
        </p:nvSpPr>
        <p:spPr>
          <a:xfrm rot="-120000">
            <a:off x="1071958" y="771988"/>
            <a:ext cx="5438775" cy="390525"/>
          </a:xfrm>
          <a:prstGeom prst="rect">
            <a:avLst/>
          </a:prstGeom>
          <a:effectLst/>
        </p:spPr>
        <p:txBody>
          <a:bodyPr wrap="square" rtlCol="0" anchor="t">
            <a:spAutoFit/>
          </a:bodyPr>
          <a:lstStyle/>
          <a:p>
            <a:pPr algn="ctr"/>
            <a:r>
              <a:rPr lang="en-US" sz="2700" b="0" i="0" u="none" spc="0" dirty="0" smtClean="0">
                <a:solidFill>
                  <a:srgbClr val="000000"/>
                </a:solidFill>
                <a:latin typeface="Impact"/>
              </a:rPr>
              <a:t>Examples of injuries at events</a:t>
            </a:r>
          </a:p>
        </p:txBody>
      </p:sp>
      <p:pic>
        <p:nvPicPr>
          <p:cNvPr id="844" name="indiana+fair"/>
          <p:cNvPicPr>
            <a:picLocks noChangeAspect="1"/>
          </p:cNvPicPr>
          <p:nvPr/>
        </p:nvPicPr>
        <p:blipFill>
          <a:blip r:embed="rId2"/>
          <a:stretch>
            <a:fillRect/>
          </a:stretch>
        </p:blipFill>
        <p:spPr>
          <a:xfrm rot="-120000">
            <a:off x="1200150" y="1752600"/>
            <a:ext cx="5257800" cy="3495675"/>
          </a:xfrm>
          <a:prstGeom prst="rect">
            <a:avLst/>
          </a:prstGeom>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843"/>
                                        </p:tgtEl>
                                        <p:attrNameLst>
                                          <p:attrName>style.visibility</p:attrName>
                                        </p:attrNameLst>
                                      </p:cBhvr>
                                      <p:to>
                                        <p:strVal val="visible"/>
                                      </p:to>
                                    </p:set>
                                    <p:anim calcmode="lin" valueType="num">
                                      <p:cBhvr additive="base">
                                        <p:cTn id="10" dur="500" fill="hold"/>
                                        <p:tgtEl>
                                          <p:spTgt spid="843"/>
                                        </p:tgtEl>
                                        <p:attrNameLst>
                                          <p:attrName>ppt_x</p:attrName>
                                        </p:attrNameLst>
                                      </p:cBhvr>
                                      <p:tavLst>
                                        <p:tav tm="0">
                                          <p:val>
                                            <p:strVal val="1+#ppt_w/2"/>
                                          </p:val>
                                        </p:tav>
                                        <p:tav tm="100000">
                                          <p:val>
                                            <p:strVal val="#ppt_x"/>
                                          </p:val>
                                        </p:tav>
                                      </p:tavLst>
                                    </p:anim>
                                    <p:anim calcmode="lin" valueType="num">
                                      <p:cBhvr additive="base">
                                        <p:cTn id="11" dur="500" fill="hold"/>
                                        <p:tgtEl>
                                          <p:spTgt spid="84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31" presetClass="entr" presetSubtype="0" fill="hold" nodeType="afterEffect">
                                  <p:stCondLst>
                                    <p:cond delay="0"/>
                                  </p:stCondLst>
                                  <p:childTnLst>
                                    <p:set>
                                      <p:cBhvr>
                                        <p:cTn id="14" dur="1" fill="hold">
                                          <p:stCondLst>
                                            <p:cond delay="0"/>
                                          </p:stCondLst>
                                        </p:cTn>
                                        <p:tgtEl>
                                          <p:spTgt spid="844"/>
                                        </p:tgtEl>
                                        <p:attrNameLst>
                                          <p:attrName>style.visibility</p:attrName>
                                        </p:attrNameLst>
                                      </p:cBhvr>
                                      <p:to>
                                        <p:strVal val="visible"/>
                                      </p:to>
                                    </p:set>
                                    <p:anim calcmode="lin" valueType="num">
                                      <p:cBhvr>
                                        <p:cTn id="15" dur="1000" fill="hold"/>
                                        <p:tgtEl>
                                          <p:spTgt spid="844"/>
                                        </p:tgtEl>
                                        <p:attrNameLst>
                                          <p:attrName>ppt_w</p:attrName>
                                        </p:attrNameLst>
                                      </p:cBhvr>
                                      <p:tavLst>
                                        <p:tav tm="0">
                                          <p:val>
                                            <p:fltVal val="0"/>
                                          </p:val>
                                        </p:tav>
                                        <p:tav tm="100000">
                                          <p:val>
                                            <p:strVal val="#ppt_w"/>
                                          </p:val>
                                        </p:tav>
                                      </p:tavLst>
                                    </p:anim>
                                    <p:anim calcmode="lin" valueType="num">
                                      <p:cBhvr>
                                        <p:cTn id="16" dur="1000" fill="hold"/>
                                        <p:tgtEl>
                                          <p:spTgt spid="844"/>
                                        </p:tgtEl>
                                        <p:attrNameLst>
                                          <p:attrName>ppt_h</p:attrName>
                                        </p:attrNameLst>
                                      </p:cBhvr>
                                      <p:tavLst>
                                        <p:tav tm="0">
                                          <p:val>
                                            <p:fltVal val="0"/>
                                          </p:val>
                                        </p:tav>
                                        <p:tav tm="100000">
                                          <p:val>
                                            <p:strVal val="#ppt_h"/>
                                          </p:val>
                                        </p:tav>
                                      </p:tavLst>
                                    </p:anim>
                                    <p:anim calcmode="lin" valueType="num">
                                      <p:cBhvr>
                                        <p:cTn id="17" dur="1000" fill="hold"/>
                                        <p:tgtEl>
                                          <p:spTgt spid="844"/>
                                        </p:tgtEl>
                                        <p:attrNameLst>
                                          <p:attrName>style.rotation</p:attrName>
                                        </p:attrNameLst>
                                      </p:cBhvr>
                                      <p:tavLst>
                                        <p:tav tm="0">
                                          <p:val>
                                            <p:fltVal val="90"/>
                                          </p:val>
                                        </p:tav>
                                        <p:tav tm="100000">
                                          <p:val>
                                            <p:fltVal val="0"/>
                                          </p:val>
                                        </p:tav>
                                      </p:tavLst>
                                    </p:anim>
                                    <p:animEffect transition="in" filter="fade">
                                      <p:cBhvr>
                                        <p:cTn id="18" dur="10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43"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18"/>
          <p:cNvSpPr/>
          <p:nvPr/>
        </p:nvSpPr>
        <p:spPr>
          <a:xfrm rot="-120000">
            <a:off x="-75874" y="368569"/>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847" name="TextBox 1"/>
          <p:cNvSpPr txBox="1"/>
          <p:nvPr/>
        </p:nvSpPr>
        <p:spPr>
          <a:xfrm rot="-120000">
            <a:off x="1343025" y="771988"/>
            <a:ext cx="5438775" cy="390525"/>
          </a:xfrm>
          <a:prstGeom prst="rect">
            <a:avLst/>
          </a:prstGeom>
          <a:effectLst/>
        </p:spPr>
        <p:txBody>
          <a:bodyPr wrap="square" rtlCol="0" anchor="t">
            <a:spAutoFit/>
          </a:bodyPr>
          <a:lstStyle/>
          <a:p>
            <a:pPr algn="l"/>
            <a:r>
              <a:rPr lang="en-US" sz="2700" b="0" i="0" u="none" spc="0" dirty="0" smtClean="0">
                <a:solidFill>
                  <a:srgbClr val="000000"/>
                </a:solidFill>
                <a:latin typeface="Impact"/>
              </a:rPr>
              <a:t>Examples of injuries at events</a:t>
            </a:r>
          </a:p>
        </p:txBody>
      </p:sp>
      <p:pic>
        <p:nvPicPr>
          <p:cNvPr id="848" name="paintball.jpg"/>
          <p:cNvPicPr>
            <a:picLocks noChangeAspect="1"/>
          </p:cNvPicPr>
          <p:nvPr/>
        </p:nvPicPr>
        <p:blipFill>
          <a:blip r:embed="rId2"/>
          <a:stretch>
            <a:fillRect/>
          </a:stretch>
        </p:blipFill>
        <p:spPr>
          <a:xfrm rot="180000">
            <a:off x="3257550" y="2324100"/>
            <a:ext cx="3943350" cy="2943225"/>
          </a:xfrm>
          <a:prstGeom prst="rect">
            <a:avLst/>
          </a:prstGeom>
          <a:effectLst/>
        </p:spPr>
      </p:pic>
      <p:pic>
        <p:nvPicPr>
          <p:cNvPr id="849" name="US_Navy.jpg"/>
          <p:cNvPicPr>
            <a:picLocks noChangeAspect="1"/>
          </p:cNvPicPr>
          <p:nvPr/>
        </p:nvPicPr>
        <p:blipFill>
          <a:blip r:embed="rId3"/>
          <a:stretch>
            <a:fillRect/>
          </a:stretch>
        </p:blipFill>
        <p:spPr>
          <a:xfrm rot="-120000">
            <a:off x="342900" y="1819275"/>
            <a:ext cx="3657600" cy="2419350"/>
          </a:xfrm>
          <a:prstGeom prst="rect">
            <a:avLst/>
          </a:prstGeom>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3" fill="hold" grpId="0" nodeType="withEffect">
                                  <p:stCondLst>
                                    <p:cond delay="0"/>
                                  </p:stCondLst>
                                  <p:childTnLst>
                                    <p:set>
                                      <p:cBhvr>
                                        <p:cTn id="9" dur="1" fill="hold">
                                          <p:stCondLst>
                                            <p:cond delay="0"/>
                                          </p:stCondLst>
                                        </p:cTn>
                                        <p:tgtEl>
                                          <p:spTgt spid="847"/>
                                        </p:tgtEl>
                                        <p:attrNameLst>
                                          <p:attrName>style.visibility</p:attrName>
                                        </p:attrNameLst>
                                      </p:cBhvr>
                                      <p:to>
                                        <p:strVal val="visible"/>
                                      </p:to>
                                    </p:set>
                                    <p:anim calcmode="lin" valueType="num">
                                      <p:cBhvr additive="base">
                                        <p:cTn id="10" dur="500" fill="hold"/>
                                        <p:tgtEl>
                                          <p:spTgt spid="847"/>
                                        </p:tgtEl>
                                        <p:attrNameLst>
                                          <p:attrName>ppt_x</p:attrName>
                                        </p:attrNameLst>
                                      </p:cBhvr>
                                      <p:tavLst>
                                        <p:tav tm="0">
                                          <p:val>
                                            <p:strVal val="1+#ppt_w/2"/>
                                          </p:val>
                                        </p:tav>
                                        <p:tav tm="100000">
                                          <p:val>
                                            <p:strVal val="#ppt_x"/>
                                          </p:val>
                                        </p:tav>
                                      </p:tavLst>
                                    </p:anim>
                                    <p:anim calcmode="lin" valueType="num">
                                      <p:cBhvr additive="base">
                                        <p:cTn id="11" dur="500" fill="hold"/>
                                        <p:tgtEl>
                                          <p:spTgt spid="847"/>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fill="hold" nodeType="afterEffect">
                                  <p:stCondLst>
                                    <p:cond delay="0"/>
                                  </p:stCondLst>
                                  <p:childTnLst>
                                    <p:set>
                                      <p:cBhvr>
                                        <p:cTn id="14" dur="1" fill="hold">
                                          <p:stCondLst>
                                            <p:cond delay="0"/>
                                          </p:stCondLst>
                                        </p:cTn>
                                        <p:tgtEl>
                                          <p:spTgt spid="849"/>
                                        </p:tgtEl>
                                        <p:attrNameLst>
                                          <p:attrName>style.visibility</p:attrName>
                                        </p:attrNameLst>
                                      </p:cBhvr>
                                      <p:to>
                                        <p:strVal val="visible"/>
                                      </p:to>
                                    </p:set>
                                    <p:anim calcmode="lin" valueType="num">
                                      <p:cBhvr additive="base">
                                        <p:cTn id="15" dur="500" fill="hold"/>
                                        <p:tgtEl>
                                          <p:spTgt spid="849"/>
                                        </p:tgtEl>
                                        <p:attrNameLst>
                                          <p:attrName>ppt_x</p:attrName>
                                        </p:attrNameLst>
                                      </p:cBhvr>
                                      <p:tavLst>
                                        <p:tav tm="0">
                                          <p:val>
                                            <p:strVal val="1+#ppt_w/2"/>
                                          </p:val>
                                        </p:tav>
                                        <p:tav tm="100000">
                                          <p:val>
                                            <p:strVal val="#ppt_x"/>
                                          </p:val>
                                        </p:tav>
                                      </p:tavLst>
                                    </p:anim>
                                    <p:anim calcmode="lin" valueType="num">
                                      <p:cBhvr additive="base">
                                        <p:cTn id="16" dur="500" fill="hold"/>
                                        <p:tgtEl>
                                          <p:spTgt spid="84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848"/>
                                        </p:tgtEl>
                                        <p:attrNameLst>
                                          <p:attrName>style.visibility</p:attrName>
                                        </p:attrNameLst>
                                      </p:cBhvr>
                                      <p:to>
                                        <p:strVal val="visible"/>
                                      </p:to>
                                    </p:set>
                                    <p:anim calcmode="lin" valueType="num">
                                      <p:cBhvr additive="base">
                                        <p:cTn id="19" dur="500" fill="hold"/>
                                        <p:tgtEl>
                                          <p:spTgt spid="848"/>
                                        </p:tgtEl>
                                        <p:attrNameLst>
                                          <p:attrName>ppt_x</p:attrName>
                                        </p:attrNameLst>
                                      </p:cBhvr>
                                      <p:tavLst>
                                        <p:tav tm="0">
                                          <p:val>
                                            <p:strVal val="0-#ppt_w/2"/>
                                          </p:val>
                                        </p:tav>
                                        <p:tav tm="100000">
                                          <p:val>
                                            <p:strVal val="#ppt_x"/>
                                          </p:val>
                                        </p:tav>
                                      </p:tavLst>
                                    </p:anim>
                                    <p:anim calcmode="lin" valueType="num">
                                      <p:cBhvr additive="base">
                                        <p:cTn id="20" dur="500" fill="hold"/>
                                        <p:tgtEl>
                                          <p:spTgt spid="8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47"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2" name="Rectangle 1"/>
          <p:cNvSpPr/>
          <p:nvPr/>
        </p:nvSpPr>
        <p:spPr>
          <a:xfrm>
            <a:off x="914400" y="4000500"/>
            <a:ext cx="3505200" cy="1219200"/>
          </a:xfrm>
          <a:prstGeom prst="rect">
            <a:avLst/>
          </a:prstGeom>
          <a:solidFill>
            <a:srgbClr val="F48B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latin typeface="Impact" panose="020B0806030902050204" pitchFamily="34" charset="0"/>
              </a:rPr>
              <a:t>  Tough Mudders &amp;</a:t>
            </a:r>
            <a:br>
              <a:rPr lang="en-US" sz="2800" dirty="0" smtClean="0">
                <a:solidFill>
                  <a:schemeClr val="tx1"/>
                </a:solidFill>
                <a:latin typeface="Impact" panose="020B0806030902050204" pitchFamily="34" charset="0"/>
              </a:rPr>
            </a:br>
            <a:r>
              <a:rPr lang="en-US" sz="2800" dirty="0" smtClean="0">
                <a:solidFill>
                  <a:schemeClr val="tx1"/>
                </a:solidFill>
                <a:latin typeface="Impact" panose="020B0806030902050204" pitchFamily="34" charset="0"/>
              </a:rPr>
              <a:t>  Mud Run Events</a:t>
            </a:r>
            <a:endParaRPr lang="en-US" sz="2800" dirty="0">
              <a:solidFill>
                <a:schemeClr val="tx1"/>
              </a:solidFill>
              <a:latin typeface="Impact" panose="020B0806030902050204" pitchFamily="34" charset="0"/>
            </a:endParaRPr>
          </a:p>
        </p:txBody>
      </p:sp>
      <p:sp>
        <p:nvSpPr>
          <p:cNvPr id="7" name="Rectangle 18"/>
          <p:cNvSpPr/>
          <p:nvPr/>
        </p:nvSpPr>
        <p:spPr>
          <a:xfrm rot="-120000">
            <a:off x="-75874" y="21956"/>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853" name="TextBox 1"/>
          <p:cNvSpPr txBox="1"/>
          <p:nvPr/>
        </p:nvSpPr>
        <p:spPr>
          <a:xfrm rot="-180000">
            <a:off x="447675" y="333375"/>
            <a:ext cx="5438775" cy="390525"/>
          </a:xfrm>
          <a:prstGeom prst="rect">
            <a:avLst/>
          </a:prstGeom>
          <a:effectLst/>
        </p:spPr>
        <p:txBody>
          <a:bodyPr wrap="square" rtlCol="0" anchor="t">
            <a:spAutoFit/>
          </a:bodyPr>
          <a:lstStyle/>
          <a:p>
            <a:pPr algn="l"/>
            <a:r>
              <a:rPr lang="en-US" sz="2700" b="0" i="0" u="none" spc="0" dirty="0" smtClean="0">
                <a:solidFill>
                  <a:srgbClr val="000000"/>
                </a:solidFill>
                <a:latin typeface="Impact"/>
              </a:rPr>
              <a:t>Examples of injuries at events</a:t>
            </a:r>
          </a:p>
        </p:txBody>
      </p:sp>
      <p:pic>
        <p:nvPicPr>
          <p:cNvPr id="854" name="Capture.JPG"/>
          <p:cNvPicPr>
            <a:picLocks noChangeAspect="1"/>
          </p:cNvPicPr>
          <p:nvPr/>
        </p:nvPicPr>
        <p:blipFill>
          <a:blip r:embed="rId2"/>
          <a:stretch>
            <a:fillRect/>
          </a:stretch>
        </p:blipFill>
        <p:spPr>
          <a:xfrm rot="-180000">
            <a:off x="440127" y="913787"/>
            <a:ext cx="4406671" cy="2374907"/>
          </a:xfrm>
          <a:prstGeom prst="rect">
            <a:avLst/>
          </a:prstGeom>
          <a:effectLst/>
        </p:spPr>
      </p:pic>
      <p:pic>
        <p:nvPicPr>
          <p:cNvPr id="855" name="600.jpg"/>
          <p:cNvPicPr>
            <a:picLocks noChangeAspect="1"/>
          </p:cNvPicPr>
          <p:nvPr/>
        </p:nvPicPr>
        <p:blipFill>
          <a:blip r:embed="rId3"/>
          <a:stretch>
            <a:fillRect/>
          </a:stretch>
        </p:blipFill>
        <p:spPr>
          <a:xfrm>
            <a:off x="3914775" y="3467100"/>
            <a:ext cx="3162300" cy="1990725"/>
          </a:xfrm>
          <a:prstGeom prst="rect">
            <a:avLst/>
          </a:prstGeom>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2" fill="hold" grpId="0" nodeType="withEffect">
                                  <p:stCondLst>
                                    <p:cond delay="0"/>
                                  </p:stCondLst>
                                  <p:childTnLst>
                                    <p:set>
                                      <p:cBhvr>
                                        <p:cTn id="9" dur="1" fill="hold">
                                          <p:stCondLst>
                                            <p:cond delay="0"/>
                                          </p:stCondLst>
                                        </p:cTn>
                                        <p:tgtEl>
                                          <p:spTgt spid="853"/>
                                        </p:tgtEl>
                                        <p:attrNameLst>
                                          <p:attrName>style.visibility</p:attrName>
                                        </p:attrNameLst>
                                      </p:cBhvr>
                                      <p:to>
                                        <p:strVal val="visible"/>
                                      </p:to>
                                    </p:set>
                                    <p:anim calcmode="lin" valueType="num">
                                      <p:cBhvr additive="base">
                                        <p:cTn id="10" dur="500" fill="hold"/>
                                        <p:tgtEl>
                                          <p:spTgt spid="853"/>
                                        </p:tgtEl>
                                        <p:attrNameLst>
                                          <p:attrName>ppt_x</p:attrName>
                                        </p:attrNameLst>
                                      </p:cBhvr>
                                      <p:tavLst>
                                        <p:tav tm="0">
                                          <p:val>
                                            <p:strVal val="1+#ppt_w/2"/>
                                          </p:val>
                                        </p:tav>
                                        <p:tav tm="100000">
                                          <p:val>
                                            <p:strVal val="#ppt_x"/>
                                          </p:val>
                                        </p:tav>
                                      </p:tavLst>
                                    </p:anim>
                                    <p:anim calcmode="lin" valueType="num">
                                      <p:cBhvr additive="base">
                                        <p:cTn id="11" dur="500" fill="hold"/>
                                        <p:tgtEl>
                                          <p:spTgt spid="85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855"/>
                                        </p:tgtEl>
                                        <p:attrNameLst>
                                          <p:attrName>style.visibility</p:attrName>
                                        </p:attrNameLst>
                                      </p:cBhvr>
                                      <p:to>
                                        <p:strVal val="visible"/>
                                      </p:to>
                                    </p:set>
                                    <p:anim calcmode="lin" valueType="num">
                                      <p:cBhvr>
                                        <p:cTn id="20" dur="500" fill="hold"/>
                                        <p:tgtEl>
                                          <p:spTgt spid="855"/>
                                        </p:tgtEl>
                                        <p:attrNameLst>
                                          <p:attrName>ppt_w</p:attrName>
                                        </p:attrNameLst>
                                      </p:cBhvr>
                                      <p:tavLst>
                                        <p:tav tm="0">
                                          <p:val>
                                            <p:fltVal val="0"/>
                                          </p:val>
                                        </p:tav>
                                        <p:tav tm="100000">
                                          <p:val>
                                            <p:strVal val="#ppt_w"/>
                                          </p:val>
                                        </p:tav>
                                      </p:tavLst>
                                    </p:anim>
                                    <p:anim calcmode="lin" valueType="num">
                                      <p:cBhvr>
                                        <p:cTn id="21" dur="500" fill="hold"/>
                                        <p:tgtEl>
                                          <p:spTgt spid="855"/>
                                        </p:tgtEl>
                                        <p:attrNameLst>
                                          <p:attrName>ppt_h</p:attrName>
                                        </p:attrNameLst>
                                      </p:cBhvr>
                                      <p:tavLst>
                                        <p:tav tm="0">
                                          <p:val>
                                            <p:fltVal val="0"/>
                                          </p:val>
                                        </p:tav>
                                        <p:tav tm="100000">
                                          <p:val>
                                            <p:strVal val="#ppt_h"/>
                                          </p:val>
                                        </p:tav>
                                      </p:tavLst>
                                    </p:anim>
                                    <p:animEffect transition="in" filter="fade">
                                      <p:cBhvr>
                                        <p:cTn id="22" dur="500"/>
                                        <p:tgtEl>
                                          <p:spTgt spid="855"/>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854"/>
                                        </p:tgtEl>
                                        <p:attrNameLst>
                                          <p:attrName>style.visibility</p:attrName>
                                        </p:attrNameLst>
                                      </p:cBhvr>
                                      <p:to>
                                        <p:strVal val="visible"/>
                                      </p:to>
                                    </p:set>
                                    <p:anim calcmode="lin" valueType="num">
                                      <p:cBhvr>
                                        <p:cTn id="26" dur="500" fill="hold"/>
                                        <p:tgtEl>
                                          <p:spTgt spid="854"/>
                                        </p:tgtEl>
                                        <p:attrNameLst>
                                          <p:attrName>ppt_w</p:attrName>
                                        </p:attrNameLst>
                                      </p:cBhvr>
                                      <p:tavLst>
                                        <p:tav tm="0">
                                          <p:val>
                                            <p:fltVal val="0"/>
                                          </p:val>
                                        </p:tav>
                                        <p:tav tm="100000">
                                          <p:val>
                                            <p:strVal val="#ppt_w"/>
                                          </p:val>
                                        </p:tav>
                                      </p:tavLst>
                                    </p:anim>
                                    <p:anim calcmode="lin" valueType="num">
                                      <p:cBhvr>
                                        <p:cTn id="27" dur="500" fill="hold"/>
                                        <p:tgtEl>
                                          <p:spTgt spid="854"/>
                                        </p:tgtEl>
                                        <p:attrNameLst>
                                          <p:attrName>ppt_h</p:attrName>
                                        </p:attrNameLst>
                                      </p:cBhvr>
                                      <p:tavLst>
                                        <p:tav tm="0">
                                          <p:val>
                                            <p:fltVal val="0"/>
                                          </p:val>
                                        </p:tav>
                                        <p:tav tm="100000">
                                          <p:val>
                                            <p:strVal val="#ppt_h"/>
                                          </p:val>
                                        </p:tav>
                                      </p:tavLst>
                                    </p:anim>
                                    <p:animEffect transition="in" filter="fade">
                                      <p:cBhvr>
                                        <p:cTn id="28" dur="500"/>
                                        <p:tgtEl>
                                          <p:spTgt spid="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53"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5" name="Rectangle 4"/>
          <p:cNvSpPr/>
          <p:nvPr/>
        </p:nvSpPr>
        <p:spPr>
          <a:xfrm rot="-180000">
            <a:off x="-609598" y="852139"/>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80000">
            <a:off x="-334839" y="2122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pic>
        <p:nvPicPr>
          <p:cNvPr id="858" name="Picture27.png"/>
          <p:cNvPicPr>
            <a:picLocks noChangeAspect="1"/>
          </p:cNvPicPr>
          <p:nvPr/>
        </p:nvPicPr>
        <p:blipFill>
          <a:blip r:embed="rId2"/>
          <a:stretch>
            <a:fillRect/>
          </a:stretch>
        </p:blipFill>
        <p:spPr>
          <a:xfrm rot="-180000">
            <a:off x="2190750" y="419100"/>
            <a:ext cx="3476625" cy="3733800"/>
          </a:xfrm>
          <a:prstGeom prst="rect">
            <a:avLst/>
          </a:prstGeom>
          <a:ln w="57150">
            <a:solidFill>
              <a:schemeClr val="bg1"/>
            </a:solidFill>
          </a:ln>
          <a:effectLst>
            <a:outerShdw blurRad="50800" dist="38100" dir="2700000" algn="tl" rotWithShape="0">
              <a:srgbClr val="000000">
                <a:alpha val="65882"/>
              </a:srgbClr>
            </a:outerShdw>
          </a:effectLst>
        </p:spPr>
      </p:pic>
      <p:sp>
        <p:nvSpPr>
          <p:cNvPr id="859" name="TextBox 8"/>
          <p:cNvSpPr txBox="1"/>
          <p:nvPr/>
        </p:nvSpPr>
        <p:spPr>
          <a:xfrm>
            <a:off x="2066925" y="4533900"/>
            <a:ext cx="3848100" cy="857250"/>
          </a:xfrm>
          <a:prstGeom prst="rect">
            <a:avLst/>
          </a:prstGeom>
          <a:effectLst/>
        </p:spPr>
        <p:txBody>
          <a:bodyPr wrap="square" rtlCol="0" anchor="t">
            <a:spAutoFit/>
          </a:bodyPr>
          <a:lstStyle/>
          <a:p>
            <a:pPr algn="ctr"/>
            <a:r>
              <a:rPr lang="en-US" sz="3000" b="0" i="0" u="none" spc="0" dirty="0" smtClean="0">
                <a:solidFill>
                  <a:srgbClr val="000000"/>
                </a:solidFill>
                <a:latin typeface="Impact"/>
              </a:rPr>
              <a:t>Now I have 
you worried!</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cBhvr>
                                        <p:cTn id="7" dur="500" fill="hold"/>
                                        <p:tgtEl>
                                          <p:spTgt spid="858"/>
                                        </p:tgtEl>
                                        <p:attrNameLst>
                                          <p:attrName>ppt_w</p:attrName>
                                        </p:attrNameLst>
                                      </p:cBhvr>
                                      <p:tavLst>
                                        <p:tav tm="0">
                                          <p:val>
                                            <p:fltVal val="0"/>
                                          </p:val>
                                        </p:tav>
                                        <p:tav tm="100000">
                                          <p:val>
                                            <p:strVal val="#ppt_w"/>
                                          </p:val>
                                        </p:tav>
                                      </p:tavLst>
                                    </p:anim>
                                    <p:anim calcmode="lin" valueType="num">
                                      <p:cBhvr>
                                        <p:cTn id="8" dur="500" fill="hold"/>
                                        <p:tgtEl>
                                          <p:spTgt spid="858"/>
                                        </p:tgtEl>
                                        <p:attrNameLst>
                                          <p:attrName>ppt_h</p:attrName>
                                        </p:attrNameLst>
                                      </p:cBhvr>
                                      <p:tavLst>
                                        <p:tav tm="0">
                                          <p:val>
                                            <p:fltVal val="0"/>
                                          </p:val>
                                        </p:tav>
                                        <p:tav tm="100000">
                                          <p:val>
                                            <p:strVal val="#ppt_h"/>
                                          </p:val>
                                        </p:tav>
                                      </p:tavLst>
                                    </p:anim>
                                    <p:animEffect transition="in" filter="fade">
                                      <p:cBhvr>
                                        <p:cTn id="9" dur="500"/>
                                        <p:tgtEl>
                                          <p:spTgt spid="858"/>
                                        </p:tgtEl>
                                      </p:cBhvr>
                                    </p:animEffect>
                                  </p:childTnLst>
                                </p:cTn>
                              </p:par>
                            </p:childTnLst>
                          </p:cTn>
                        </p:par>
                        <p:par>
                          <p:cTn id="10" fill="hold">
                            <p:stCondLst>
                              <p:cond delay="500"/>
                            </p:stCondLst>
                            <p:childTnLst>
                              <p:par>
                                <p:cTn id="11" presetID="26" presetClass="entr" presetSubtype="0" fill="hold" grpId="0" nodeType="afterEffect">
                                  <p:stCondLst>
                                    <p:cond delay="0"/>
                                  </p:stCondLst>
                                  <p:childTnLst>
                                    <p:set>
                                      <p:cBhvr>
                                        <p:cTn id="12" dur="1" fill="hold">
                                          <p:stCondLst>
                                            <p:cond delay="0"/>
                                          </p:stCondLst>
                                        </p:cTn>
                                        <p:tgtEl>
                                          <p:spTgt spid="859"/>
                                        </p:tgtEl>
                                        <p:attrNameLst>
                                          <p:attrName>style.visibility</p:attrName>
                                        </p:attrNameLst>
                                      </p:cBhvr>
                                      <p:to>
                                        <p:strVal val="visible"/>
                                      </p:to>
                                    </p:set>
                                    <p:animEffect transition="in" filter="wipe(down)">
                                      <p:cBhvr>
                                        <p:cTn id="13" dur="290">
                                          <p:stCondLst>
                                            <p:cond delay="0"/>
                                          </p:stCondLst>
                                        </p:cTn>
                                        <p:tgtEl>
                                          <p:spTgt spid="859"/>
                                        </p:tgtEl>
                                      </p:cBhvr>
                                    </p:animEffect>
                                    <p:anim calcmode="lin" valueType="num">
                                      <p:cBhvr>
                                        <p:cTn id="14" dur="911" tmFilter="0,0; 0.14,0.36; 0.43,0.73; 0.71,0.91; 1.0,1.0">
                                          <p:stCondLst>
                                            <p:cond delay="0"/>
                                          </p:stCondLst>
                                        </p:cTn>
                                        <p:tgtEl>
                                          <p:spTgt spid="859"/>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859"/>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859"/>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859"/>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859"/>
                                        </p:tgtEl>
                                        <p:attrNameLst>
                                          <p:attrName>ppt_y</p:attrName>
                                        </p:attrNameLst>
                                      </p:cBhvr>
                                      <p:tavLst>
                                        <p:tav tm="0" fmla="#ppt_y-sin(pi*$)/81">
                                          <p:val>
                                            <p:fltVal val="0"/>
                                          </p:val>
                                        </p:tav>
                                        <p:tav tm="100000">
                                          <p:val>
                                            <p:fltVal val="1"/>
                                          </p:val>
                                        </p:tav>
                                      </p:tavLst>
                                    </p:anim>
                                    <p:animScale>
                                      <p:cBhvr>
                                        <p:cTn id="19" dur="13">
                                          <p:stCondLst>
                                            <p:cond delay="325"/>
                                          </p:stCondLst>
                                        </p:cTn>
                                        <p:tgtEl>
                                          <p:spTgt spid="859"/>
                                        </p:tgtEl>
                                      </p:cBhvr>
                                      <p:to x="100000" y="60000"/>
                                    </p:animScale>
                                    <p:animScale>
                                      <p:cBhvr>
                                        <p:cTn id="20" dur="83" decel="50000">
                                          <p:stCondLst>
                                            <p:cond delay="338"/>
                                          </p:stCondLst>
                                        </p:cTn>
                                        <p:tgtEl>
                                          <p:spTgt spid="859"/>
                                        </p:tgtEl>
                                      </p:cBhvr>
                                      <p:to x="100000" y="100000"/>
                                    </p:animScale>
                                    <p:animScale>
                                      <p:cBhvr>
                                        <p:cTn id="21" dur="13">
                                          <p:stCondLst>
                                            <p:cond delay="656"/>
                                          </p:stCondLst>
                                        </p:cTn>
                                        <p:tgtEl>
                                          <p:spTgt spid="859"/>
                                        </p:tgtEl>
                                      </p:cBhvr>
                                      <p:to x="100000" y="80000"/>
                                    </p:animScale>
                                    <p:animScale>
                                      <p:cBhvr>
                                        <p:cTn id="22" dur="83" decel="50000">
                                          <p:stCondLst>
                                            <p:cond delay="669"/>
                                          </p:stCondLst>
                                        </p:cTn>
                                        <p:tgtEl>
                                          <p:spTgt spid="859"/>
                                        </p:tgtEl>
                                      </p:cBhvr>
                                      <p:to x="100000" y="100000"/>
                                    </p:animScale>
                                    <p:animScale>
                                      <p:cBhvr>
                                        <p:cTn id="23" dur="13">
                                          <p:stCondLst>
                                            <p:cond delay="821"/>
                                          </p:stCondLst>
                                        </p:cTn>
                                        <p:tgtEl>
                                          <p:spTgt spid="859"/>
                                        </p:tgtEl>
                                      </p:cBhvr>
                                      <p:to x="100000" y="90000"/>
                                    </p:animScale>
                                    <p:animScale>
                                      <p:cBhvr>
                                        <p:cTn id="24" dur="83" decel="50000">
                                          <p:stCondLst>
                                            <p:cond delay="834"/>
                                          </p:stCondLst>
                                        </p:cTn>
                                        <p:tgtEl>
                                          <p:spTgt spid="859"/>
                                        </p:tgtEl>
                                      </p:cBhvr>
                                      <p:to x="100000" y="100000"/>
                                    </p:animScale>
                                    <p:animScale>
                                      <p:cBhvr>
                                        <p:cTn id="25" dur="13">
                                          <p:stCondLst>
                                            <p:cond delay="904"/>
                                          </p:stCondLst>
                                        </p:cTn>
                                        <p:tgtEl>
                                          <p:spTgt spid="859"/>
                                        </p:tgtEl>
                                      </p:cBhvr>
                                      <p:to x="100000" y="95000"/>
                                    </p:animScale>
                                    <p:animScale>
                                      <p:cBhvr>
                                        <p:cTn id="26" dur="83" decel="50000">
                                          <p:stCondLst>
                                            <p:cond delay="917"/>
                                          </p:stCondLst>
                                        </p:cTn>
                                        <p:tgtEl>
                                          <p:spTgt spid="85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7B6FF"/>
        </a:solidFill>
        <a:effectLst/>
      </p:bgPr>
    </p:bg>
    <p:spTree>
      <p:nvGrpSpPr>
        <p:cNvPr id="1" name=""/>
        <p:cNvGrpSpPr/>
        <p:nvPr/>
      </p:nvGrpSpPr>
      <p:grpSpPr>
        <a:xfrm>
          <a:off x="0" y="0"/>
          <a:ext cx="0" cy="0"/>
          <a:chOff x="0" y="0"/>
          <a:chExt cx="0" cy="0"/>
        </a:xfrm>
      </p:grpSpPr>
      <p:sp>
        <p:nvSpPr>
          <p:cNvPr id="309" name="Rectangle2 7"/>
          <p:cNvSpPr/>
          <p:nvPr/>
        </p:nvSpPr>
        <p:spPr>
          <a:xfrm>
            <a:off x="-304800" y="1257300"/>
            <a:ext cx="8093319" cy="5876925"/>
          </a:xfrm>
          <a:prstGeom prst="rect">
            <a:avLst/>
          </a:prstGeom>
          <a:solidFill>
            <a:srgbClr val="000000"/>
          </a:solidFill>
          <a:ln w="9525">
            <a:solidFill>
              <a:srgbClr val="000000"/>
            </a:solidFill>
          </a:ln>
          <a:effectLst/>
        </p:spPr>
        <p:txBody>
          <a:bodyPr wrap="square" rtlCol="0" anchor="ctr">
            <a:spAutoFit/>
          </a:bodyPr>
          <a:lstStyle/>
          <a:p>
            <a:pPr algn="ctr"/>
            <a:endParaRPr dirty="0"/>
          </a:p>
        </p:txBody>
      </p:sp>
      <p:pic>
        <p:nvPicPr>
          <p:cNvPr id="310" name="pregnantWoman.jpg"/>
          <p:cNvPicPr>
            <a:picLocks noChangeAspect="1"/>
          </p:cNvPicPr>
          <p:nvPr/>
        </p:nvPicPr>
        <p:blipFill rotWithShape="1">
          <a:blip r:embed="rId2"/>
          <a:srcRect l="1486" t="-586" r="3441" b="-5531"/>
          <a:stretch/>
        </p:blipFill>
        <p:spPr>
          <a:xfrm>
            <a:off x="2895600" y="3362325"/>
            <a:ext cx="4981207" cy="1933575"/>
          </a:xfrm>
          <a:prstGeom prst="rect">
            <a:avLst/>
          </a:prstGeom>
          <a:effectLst/>
        </p:spPr>
      </p:pic>
      <p:sp>
        <p:nvSpPr>
          <p:cNvPr id="311" name="Rectangle2 4"/>
          <p:cNvSpPr/>
          <p:nvPr/>
        </p:nvSpPr>
        <p:spPr>
          <a:xfrm>
            <a:off x="4162425" y="-37280850"/>
            <a:ext cx="6315075" cy="4371975"/>
          </a:xfrm>
          <a:prstGeom prst="rect">
            <a:avLst/>
          </a:prstGeom>
          <a:solidFill>
            <a:srgbClr val="000000"/>
          </a:solidFill>
          <a:effectLst/>
        </p:spPr>
        <p:txBody>
          <a:bodyPr wrap="square" rtlCol="0" anchor="ctr">
            <a:spAutoFit/>
          </a:bodyPr>
          <a:lstStyle/>
          <a:p>
            <a:pPr algn="ctr"/>
            <a:endParaRPr/>
          </a:p>
        </p:txBody>
      </p:sp>
      <p:sp>
        <p:nvSpPr>
          <p:cNvPr id="312" name="Rectangle2 5"/>
          <p:cNvSpPr/>
          <p:nvPr/>
        </p:nvSpPr>
        <p:spPr>
          <a:xfrm>
            <a:off x="5495925" y="-37166550"/>
            <a:ext cx="7019925" cy="3724275"/>
          </a:xfrm>
          <a:prstGeom prst="rect">
            <a:avLst/>
          </a:prstGeom>
          <a:solidFill>
            <a:srgbClr val="000000"/>
          </a:solidFill>
          <a:effectLst/>
        </p:spPr>
        <p:txBody>
          <a:bodyPr wrap="square" rtlCol="0" anchor="ctr">
            <a:spAutoFit/>
          </a:bodyPr>
          <a:lstStyle/>
          <a:p>
            <a:pPr algn="ctr"/>
            <a:r>
              <a:rPr lang="en-US" sz="1200" b="0" i="0" u="none" spc="0" dirty="0" smtClean="0">
                <a:solidFill>
                  <a:srgbClr val="FFFFFF"/>
                </a:solidFill>
                <a:latin typeface="Nina Compressed"/>
              </a:rPr>
              <a:t>                       </a:t>
            </a:r>
          </a:p>
        </p:txBody>
      </p:sp>
      <p:sp>
        <p:nvSpPr>
          <p:cNvPr id="315" name="TextBox 3"/>
          <p:cNvSpPr txBox="1"/>
          <p:nvPr/>
        </p:nvSpPr>
        <p:spPr>
          <a:xfrm>
            <a:off x="6410325" y="-35156775"/>
            <a:ext cx="5581650" cy="809625"/>
          </a:xfrm>
          <a:prstGeom prst="rect">
            <a:avLst/>
          </a:prstGeom>
          <a:effectLst/>
        </p:spPr>
        <p:txBody>
          <a:bodyPr wrap="square" rtlCol="0" anchor="t">
            <a:spAutoFit/>
          </a:bodyPr>
          <a:lstStyle/>
          <a:p>
            <a:pPr algn="ctr"/>
            <a:r>
              <a:rPr lang="en-US" sz="2700" b="0" i="0" u="none" spc="0" dirty="0" smtClean="0">
                <a:solidFill>
                  <a:srgbClr val="F79646"/>
                </a:solidFill>
                <a:latin typeface="Impact"/>
              </a:rPr>
              <a:t>Either you have the correct coverage or you don't.</a:t>
            </a:r>
          </a:p>
        </p:txBody>
      </p:sp>
      <p:sp>
        <p:nvSpPr>
          <p:cNvPr id="317" name="Rectangle2 8"/>
          <p:cNvSpPr/>
          <p:nvPr/>
        </p:nvSpPr>
        <p:spPr>
          <a:xfrm>
            <a:off x="3581400" y="3397494"/>
            <a:ext cx="4389120" cy="1866900"/>
          </a:xfrm>
          <a:prstGeom prst="rect">
            <a:avLst/>
          </a:prstGeom>
          <a:solidFill>
            <a:srgbClr val="000000"/>
          </a:solidFill>
          <a:effectLst/>
        </p:spPr>
        <p:txBody>
          <a:bodyPr wrap="square" rtlCol="0" anchor="ctr">
            <a:spAutoFit/>
          </a:bodyPr>
          <a:lstStyle/>
          <a:p>
            <a:pPr algn="ctr"/>
            <a:r>
              <a:rPr lang="en-US" sz="1200" b="0" i="0" u="none" spc="0" dirty="0" smtClean="0">
                <a:solidFill>
                  <a:srgbClr val="FFFFFF"/>
                </a:solidFill>
                <a:latin typeface="Nina Compressed"/>
              </a:rPr>
              <a:t>                       </a:t>
            </a:r>
          </a:p>
        </p:txBody>
      </p:sp>
      <p:sp>
        <p:nvSpPr>
          <p:cNvPr id="318" name="Rectangle2 9"/>
          <p:cNvSpPr/>
          <p:nvPr/>
        </p:nvSpPr>
        <p:spPr>
          <a:xfrm>
            <a:off x="-381000" y="3311769"/>
            <a:ext cx="3362325" cy="1952625"/>
          </a:xfrm>
          <a:prstGeom prst="rect">
            <a:avLst/>
          </a:prstGeom>
          <a:solidFill>
            <a:srgbClr val="000000"/>
          </a:solidFill>
          <a:effectLst/>
        </p:spPr>
        <p:txBody>
          <a:bodyPr wrap="square" rtlCol="0" anchor="ctr">
            <a:spAutoFit/>
          </a:bodyPr>
          <a:lstStyle/>
          <a:p>
            <a:pPr algn="ctr"/>
            <a:endParaRPr/>
          </a:p>
        </p:txBody>
      </p:sp>
      <p:sp>
        <p:nvSpPr>
          <p:cNvPr id="319" name="TextBox 4"/>
          <p:cNvSpPr txBox="1"/>
          <p:nvPr/>
        </p:nvSpPr>
        <p:spPr>
          <a:xfrm>
            <a:off x="3886200" y="3619500"/>
            <a:ext cx="2952750" cy="1085850"/>
          </a:xfrm>
          <a:prstGeom prst="rect">
            <a:avLst/>
          </a:prstGeom>
          <a:effectLst/>
        </p:spPr>
        <p:txBody>
          <a:bodyPr wrap="square" rtlCol="0" anchor="t">
            <a:spAutoFit/>
          </a:bodyPr>
          <a:lstStyle/>
          <a:p>
            <a:pPr algn="ctr"/>
            <a:r>
              <a:rPr lang="en-US" sz="2325" b="0" i="0" u="none" spc="0" dirty="0" smtClean="0">
                <a:solidFill>
                  <a:srgbClr val="F79646"/>
                </a:solidFill>
                <a:latin typeface="Impact"/>
              </a:rPr>
              <a:t>Either you have the correct coverage or you don't.</a:t>
            </a:r>
          </a:p>
        </p:txBody>
      </p:sp>
      <p:sp>
        <p:nvSpPr>
          <p:cNvPr id="13" name="Rectangle 12"/>
          <p:cNvSpPr/>
          <p:nvPr/>
        </p:nvSpPr>
        <p:spPr>
          <a:xfrm rot="-300000">
            <a:off x="-609600" y="718816"/>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360000">
            <a:off x="-334841" y="78970"/>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Impact" panose="020B0806030902050204" pitchFamily="34" charset="0"/>
              </a:rPr>
              <a:t>If you only remember one thing today…</a:t>
            </a:r>
            <a:endParaRPr lang="en-US" sz="3200" dirty="0">
              <a:solidFill>
                <a:schemeClr val="tx1"/>
              </a:solidFill>
              <a:latin typeface="Impact" panose="020B0806030902050204" pitchFamily="34" charset="0"/>
            </a:endParaRPr>
          </a:p>
        </p:txBody>
      </p:sp>
      <p:sp>
        <p:nvSpPr>
          <p:cNvPr id="2" name="TextBox 1"/>
          <p:cNvSpPr txBox="1"/>
          <p:nvPr/>
        </p:nvSpPr>
        <p:spPr>
          <a:xfrm>
            <a:off x="-76200" y="267236"/>
            <a:ext cx="3124200" cy="6247864"/>
          </a:xfrm>
          <a:prstGeom prst="rect">
            <a:avLst/>
          </a:prstGeom>
          <a:noFill/>
        </p:spPr>
        <p:txBody>
          <a:bodyPr wrap="square" rtlCol="0">
            <a:spAutoFit/>
          </a:bodyPr>
          <a:lstStyle/>
          <a:p>
            <a:r>
              <a:rPr lang="en-US" sz="40000" dirty="0" smtClean="0">
                <a:solidFill>
                  <a:srgbClr val="EE2D2D"/>
                </a:solidFill>
                <a:latin typeface="Franklin Gothic Demi Cond" panose="020B0706030402020204" pitchFamily="34" charset="0"/>
              </a:rPr>
              <a:t>1</a:t>
            </a:r>
            <a:endParaRPr lang="en-US" sz="40000" dirty="0">
              <a:solidFill>
                <a:srgbClr val="EE2D2D"/>
              </a:solidFill>
              <a:latin typeface="Franklin Gothic Demi Cond" panose="020B0706030402020204" pitchFamily="34" charset="0"/>
            </a:endParaRPr>
          </a:p>
        </p:txBody>
      </p:sp>
      <p:sp>
        <p:nvSpPr>
          <p:cNvPr id="314" name="TextBox 2"/>
          <p:cNvSpPr txBox="1"/>
          <p:nvPr/>
        </p:nvSpPr>
        <p:spPr>
          <a:xfrm>
            <a:off x="2143125" y="2628900"/>
            <a:ext cx="5581650" cy="342900"/>
          </a:xfrm>
          <a:prstGeom prst="rect">
            <a:avLst/>
          </a:prstGeom>
          <a:effectLst/>
        </p:spPr>
        <p:txBody>
          <a:bodyPr wrap="square" rtlCol="0" anchor="t">
            <a:spAutoFit/>
          </a:bodyPr>
          <a:lstStyle/>
          <a:p>
            <a:pPr algn="ctr"/>
            <a:r>
              <a:rPr lang="en-US" sz="2325" b="0" i="0" u="none" spc="0" dirty="0" smtClean="0">
                <a:solidFill>
                  <a:srgbClr val="FFFFFF"/>
                </a:solidFill>
                <a:latin typeface="Impact"/>
              </a:rPr>
              <a:t>You can't be a little bit pregnant!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14"/>
                                        </p:tgtEl>
                                        <p:attrNameLst>
                                          <p:attrName>style.visibility</p:attrName>
                                        </p:attrNameLst>
                                      </p:cBhvr>
                                      <p:to>
                                        <p:strVal val="visible"/>
                                      </p:to>
                                    </p:set>
                                    <p:anim calcmode="lin" valueType="num">
                                      <p:cBhvr>
                                        <p:cTn id="11" dur="1000" fill="hold"/>
                                        <p:tgtEl>
                                          <p:spTgt spid="314"/>
                                        </p:tgtEl>
                                        <p:attrNameLst>
                                          <p:attrName>ppt_w</p:attrName>
                                        </p:attrNameLst>
                                      </p:cBhvr>
                                      <p:tavLst>
                                        <p:tav tm="0">
                                          <p:val>
                                            <p:fltVal val="0"/>
                                          </p:val>
                                        </p:tav>
                                        <p:tav tm="100000">
                                          <p:val>
                                            <p:strVal val="#ppt_w"/>
                                          </p:val>
                                        </p:tav>
                                      </p:tavLst>
                                    </p:anim>
                                    <p:anim calcmode="lin" valueType="num">
                                      <p:cBhvr>
                                        <p:cTn id="12" dur="1000" fill="hold"/>
                                        <p:tgtEl>
                                          <p:spTgt spid="314"/>
                                        </p:tgtEl>
                                        <p:attrNameLst>
                                          <p:attrName>ppt_h</p:attrName>
                                        </p:attrNameLst>
                                      </p:cBhvr>
                                      <p:tavLst>
                                        <p:tav tm="0">
                                          <p:val>
                                            <p:fltVal val="0"/>
                                          </p:val>
                                        </p:tav>
                                        <p:tav tm="100000">
                                          <p:val>
                                            <p:strVal val="#ppt_h"/>
                                          </p:val>
                                        </p:tav>
                                      </p:tavLst>
                                    </p:anim>
                                    <p:anim calcmode="lin" valueType="num">
                                      <p:cBhvr>
                                        <p:cTn id="13" dur="1000" fill="hold"/>
                                        <p:tgtEl>
                                          <p:spTgt spid="314"/>
                                        </p:tgtEl>
                                        <p:attrNameLst>
                                          <p:attrName>style.rotation</p:attrName>
                                        </p:attrNameLst>
                                      </p:cBhvr>
                                      <p:tavLst>
                                        <p:tav tm="0">
                                          <p:val>
                                            <p:fltVal val="90"/>
                                          </p:val>
                                        </p:tav>
                                        <p:tav tm="100000">
                                          <p:val>
                                            <p:fltVal val="0"/>
                                          </p:val>
                                        </p:tav>
                                      </p:tavLst>
                                    </p:anim>
                                    <p:animEffect transition="in" filter="fade">
                                      <p:cBhvr>
                                        <p:cTn id="14" dur="1000"/>
                                        <p:tgtEl>
                                          <p:spTgt spid="314"/>
                                        </p:tgtEl>
                                      </p:cBhvr>
                                    </p:animEffect>
                                  </p:childTnLst>
                                </p:cTn>
                              </p:par>
                              <p:par>
                                <p:cTn id="15" presetID="2" presetClass="entr" presetSubtype="8" fill="hold" nodeType="withEffect">
                                  <p:stCondLst>
                                    <p:cond delay="0"/>
                                  </p:stCondLst>
                                  <p:childTnLst>
                                    <p:set>
                                      <p:cBhvr>
                                        <p:cTn id="16" dur="1" fill="hold">
                                          <p:stCondLst>
                                            <p:cond delay="0"/>
                                          </p:stCondLst>
                                        </p:cTn>
                                        <p:tgtEl>
                                          <p:spTgt spid="310"/>
                                        </p:tgtEl>
                                        <p:attrNameLst>
                                          <p:attrName>style.visibility</p:attrName>
                                        </p:attrNameLst>
                                      </p:cBhvr>
                                      <p:to>
                                        <p:strVal val="visible"/>
                                      </p:to>
                                    </p:set>
                                    <p:anim calcmode="lin" valueType="num">
                                      <p:cBhvr additive="base">
                                        <p:cTn id="17" dur="2000" fill="hold"/>
                                        <p:tgtEl>
                                          <p:spTgt spid="310"/>
                                        </p:tgtEl>
                                        <p:attrNameLst>
                                          <p:attrName>ppt_x</p:attrName>
                                        </p:attrNameLst>
                                      </p:cBhvr>
                                      <p:tavLst>
                                        <p:tav tm="0">
                                          <p:val>
                                            <p:strVal val="0-#ppt_w/2"/>
                                          </p:val>
                                        </p:tav>
                                        <p:tav tm="100000">
                                          <p:val>
                                            <p:strVal val="#ppt_x"/>
                                          </p:val>
                                        </p:tav>
                                      </p:tavLst>
                                    </p:anim>
                                    <p:anim calcmode="lin" valueType="num">
                                      <p:cBhvr additive="base">
                                        <p:cTn id="18" dur="2000" fill="hold"/>
                                        <p:tgtEl>
                                          <p:spTgt spid="310"/>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319"/>
                                        </p:tgtEl>
                                        <p:attrNameLst>
                                          <p:attrName>style.visibility</p:attrName>
                                        </p:attrNameLst>
                                      </p:cBhvr>
                                      <p:to>
                                        <p:strVal val="visible"/>
                                      </p:to>
                                    </p:set>
                                    <p:animEffect transition="in" filter="fade">
                                      <p:cBhvr>
                                        <p:cTn id="22"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p:bldP spid="2" grpId="0"/>
      <p:bldP spid="31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17" name="Rectangle 16"/>
          <p:cNvSpPr/>
          <p:nvPr/>
        </p:nvSpPr>
        <p:spPr>
          <a:xfrm rot="480000">
            <a:off x="-206172" y="3415676"/>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480000">
            <a:off x="68587" y="2775830"/>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pic>
        <p:nvPicPr>
          <p:cNvPr id="323" name="planner.png"/>
          <p:cNvPicPr>
            <a:picLocks noChangeAspect="1"/>
          </p:cNvPicPr>
          <p:nvPr/>
        </p:nvPicPr>
        <p:blipFill>
          <a:blip r:embed="rId2"/>
          <a:stretch>
            <a:fillRect/>
          </a:stretch>
        </p:blipFill>
        <p:spPr>
          <a:xfrm>
            <a:off x="-4097215" y="85725"/>
            <a:ext cx="10553700" cy="8001000"/>
          </a:xfrm>
          <a:prstGeom prst="rect">
            <a:avLst/>
          </a:prstGeom>
          <a:effectLst/>
        </p:spPr>
      </p:pic>
      <p:sp>
        <p:nvSpPr>
          <p:cNvPr id="324" name="TextBox 1"/>
          <p:cNvSpPr txBox="1"/>
          <p:nvPr/>
        </p:nvSpPr>
        <p:spPr>
          <a:xfrm>
            <a:off x="1600200" y="600075"/>
            <a:ext cx="4838700" cy="428625"/>
          </a:xfrm>
          <a:prstGeom prst="rect">
            <a:avLst/>
          </a:prstGeom>
          <a:effectLst/>
        </p:spPr>
        <p:txBody>
          <a:bodyPr wrap="square" rtlCol="0" anchor="t">
            <a:spAutoFit/>
          </a:bodyPr>
          <a:lstStyle/>
          <a:p>
            <a:pPr algn="l"/>
            <a:r>
              <a:rPr lang="en-US" sz="3000" b="0" i="0" u="none" spc="0" dirty="0" smtClean="0">
                <a:solidFill>
                  <a:srgbClr val="000000"/>
                </a:solidFill>
                <a:latin typeface="Impact"/>
              </a:rPr>
              <a:t>Today's Agenda</a:t>
            </a:r>
          </a:p>
        </p:txBody>
      </p:sp>
      <p:sp>
        <p:nvSpPr>
          <p:cNvPr id="325" name="TextBox 2"/>
          <p:cNvSpPr txBox="1"/>
          <p:nvPr/>
        </p:nvSpPr>
        <p:spPr>
          <a:xfrm>
            <a:off x="1562100" y="1409700"/>
            <a:ext cx="42862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1.</a:t>
            </a:r>
          </a:p>
        </p:txBody>
      </p:sp>
      <p:sp>
        <p:nvSpPr>
          <p:cNvPr id="326" name="TextBox 3"/>
          <p:cNvSpPr txBox="1"/>
          <p:nvPr/>
        </p:nvSpPr>
        <p:spPr>
          <a:xfrm>
            <a:off x="2038350" y="1544479"/>
            <a:ext cx="3409950" cy="307777"/>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Event </a:t>
            </a:r>
            <a:r>
              <a:rPr lang="en-US" sz="1400" b="1" i="0" u="none" spc="0" dirty="0" smtClean="0">
                <a:solidFill>
                  <a:srgbClr val="204A7E"/>
                </a:solidFill>
                <a:latin typeface="Courier New" panose="02070309020205020404" pitchFamily="49" charset="0"/>
                <a:cs typeface="Courier New" panose="02070309020205020404" pitchFamily="49" charset="0"/>
              </a:rPr>
              <a:t>Planner Insurance </a:t>
            </a:r>
            <a:endParaRPr lang="en-US" sz="1400" b="1" i="0" u="none" spc="0" dirty="0" smtClean="0">
              <a:solidFill>
                <a:srgbClr val="204A7E"/>
              </a:solidFill>
              <a:latin typeface="Courier New" panose="02070309020205020404" pitchFamily="49" charset="0"/>
              <a:cs typeface="Courier New" panose="02070309020205020404" pitchFamily="49" charset="0"/>
            </a:endParaRPr>
          </a:p>
        </p:txBody>
      </p:sp>
      <p:sp>
        <p:nvSpPr>
          <p:cNvPr id="327" name="TextBox 8"/>
          <p:cNvSpPr txBox="1"/>
          <p:nvPr/>
        </p:nvSpPr>
        <p:spPr>
          <a:xfrm>
            <a:off x="1590675" y="2066925"/>
            <a:ext cx="44767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2.</a:t>
            </a:r>
          </a:p>
        </p:txBody>
      </p:sp>
      <p:sp>
        <p:nvSpPr>
          <p:cNvPr id="328" name="TextBox 9"/>
          <p:cNvSpPr txBox="1"/>
          <p:nvPr/>
        </p:nvSpPr>
        <p:spPr>
          <a:xfrm>
            <a:off x="2066925" y="210568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Venue Insurance
Requirements</a:t>
            </a:r>
          </a:p>
        </p:txBody>
      </p:sp>
      <p:sp>
        <p:nvSpPr>
          <p:cNvPr id="329" name="TextBox 10"/>
          <p:cNvSpPr txBox="1"/>
          <p:nvPr/>
        </p:nvSpPr>
        <p:spPr>
          <a:xfrm>
            <a:off x="1619250" y="2743200"/>
            <a:ext cx="47625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3.</a:t>
            </a:r>
          </a:p>
        </p:txBody>
      </p:sp>
      <p:sp>
        <p:nvSpPr>
          <p:cNvPr id="330" name="TextBox 11"/>
          <p:cNvSpPr txBox="1"/>
          <p:nvPr/>
        </p:nvSpPr>
        <p:spPr>
          <a:xfrm>
            <a:off x="2095500" y="2916079"/>
            <a:ext cx="3409950" cy="307777"/>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Customer </a:t>
            </a:r>
            <a:r>
              <a:rPr lang="en-US" sz="1400" b="1" i="0" u="none" spc="0" dirty="0" smtClean="0">
                <a:solidFill>
                  <a:srgbClr val="204A7E"/>
                </a:solidFill>
                <a:latin typeface="Courier New" panose="02070309020205020404" pitchFamily="49" charset="0"/>
                <a:cs typeface="Courier New" panose="02070309020205020404" pitchFamily="49" charset="0"/>
              </a:rPr>
              <a:t> Insurance </a:t>
            </a:r>
            <a:r>
              <a:rPr lang="en-US" sz="1400" b="1" i="0" u="none" spc="0" dirty="0" smtClean="0">
                <a:solidFill>
                  <a:srgbClr val="204A7E"/>
                </a:solidFill>
                <a:latin typeface="Courier New" panose="02070309020205020404" pitchFamily="49" charset="0"/>
                <a:cs typeface="Courier New" panose="02070309020205020404" pitchFamily="49" charset="0"/>
              </a:rPr>
              <a:t>Needs</a:t>
            </a:r>
          </a:p>
        </p:txBody>
      </p:sp>
      <p:sp>
        <p:nvSpPr>
          <p:cNvPr id="331" name="TextBox 12"/>
          <p:cNvSpPr txBox="1"/>
          <p:nvPr/>
        </p:nvSpPr>
        <p:spPr>
          <a:xfrm>
            <a:off x="1638300" y="3419475"/>
            <a:ext cx="45720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4.</a:t>
            </a:r>
          </a:p>
        </p:txBody>
      </p:sp>
      <p:sp>
        <p:nvSpPr>
          <p:cNvPr id="332" name="TextBox 13"/>
          <p:cNvSpPr txBox="1"/>
          <p:nvPr/>
        </p:nvSpPr>
        <p:spPr>
          <a:xfrm>
            <a:off x="2114550" y="3437811"/>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Subcontractor </a:t>
            </a:r>
            <a:r>
              <a:rPr lang="en-US" sz="1400" b="1" i="0" u="none" spc="0" dirty="0" smtClean="0">
                <a:solidFill>
                  <a:srgbClr val="204A7E"/>
                </a:solidFill>
                <a:latin typeface="Courier New" panose="02070309020205020404" pitchFamily="49" charset="0"/>
                <a:cs typeface="Courier New" panose="02070309020205020404" pitchFamily="49" charset="0"/>
              </a:rPr>
              <a:t>
Insurance </a:t>
            </a:r>
            <a:r>
              <a:rPr lang="en-US" sz="1400" b="1" i="0" u="none" spc="0" dirty="0" smtClean="0">
                <a:solidFill>
                  <a:srgbClr val="204A7E"/>
                </a:solidFill>
                <a:latin typeface="Courier New" panose="02070309020205020404" pitchFamily="49" charset="0"/>
                <a:cs typeface="Courier New" panose="02070309020205020404" pitchFamily="49" charset="0"/>
              </a:rPr>
              <a:t>Needs</a:t>
            </a:r>
          </a:p>
        </p:txBody>
      </p:sp>
      <p:sp>
        <p:nvSpPr>
          <p:cNvPr id="333" name="TextBox 14"/>
          <p:cNvSpPr txBox="1"/>
          <p:nvPr/>
        </p:nvSpPr>
        <p:spPr>
          <a:xfrm>
            <a:off x="1657350" y="4105275"/>
            <a:ext cx="49530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5.</a:t>
            </a:r>
          </a:p>
        </p:txBody>
      </p:sp>
      <p:sp>
        <p:nvSpPr>
          <p:cNvPr id="334" name="TextBox 15"/>
          <p:cNvSpPr txBox="1"/>
          <p:nvPr/>
        </p:nvSpPr>
        <p:spPr>
          <a:xfrm>
            <a:off x="2133600" y="416308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What is a </a:t>
            </a:r>
            <a:r>
              <a:rPr lang="en-US" sz="1400" b="1" i="0" u="none" spc="0" dirty="0" smtClean="0">
                <a:solidFill>
                  <a:srgbClr val="204A7E"/>
                </a:solidFill>
                <a:latin typeface="Courier New" panose="02070309020205020404" pitchFamily="49" charset="0"/>
                <a:cs typeface="Courier New" panose="02070309020205020404" pitchFamily="49" charset="0"/>
              </a:rPr>
              <a:t>Certificate </a:t>
            </a:r>
            <a:r>
              <a:rPr lang="en-US" sz="1400" b="1" i="0" u="none" spc="0" dirty="0" smtClean="0">
                <a:solidFill>
                  <a:srgbClr val="204A7E"/>
                </a:solidFill>
                <a:latin typeface="Courier New" panose="02070309020205020404" pitchFamily="49" charset="0"/>
                <a:cs typeface="Courier New" panose="02070309020205020404" pitchFamily="49" charset="0"/>
              </a:rPr>
              <a:t>
of </a:t>
            </a:r>
            <a:r>
              <a:rPr lang="en-US" sz="1400" b="1" i="0" u="none" spc="0" dirty="0" smtClean="0">
                <a:solidFill>
                  <a:srgbClr val="204A7E"/>
                </a:solidFill>
                <a:latin typeface="Courier New" panose="02070309020205020404" pitchFamily="49" charset="0"/>
                <a:cs typeface="Courier New" panose="02070309020205020404" pitchFamily="49" charset="0"/>
              </a:rPr>
              <a:t>Insurance</a:t>
            </a:r>
            <a:r>
              <a:rPr lang="en-US" sz="1400" b="1" i="0" u="none" spc="0" dirty="0" smtClean="0">
                <a:solidFill>
                  <a:srgbClr val="204A7E"/>
                </a:solidFill>
                <a:latin typeface="Courier New" panose="02070309020205020404" pitchFamily="49" charset="0"/>
                <a:cs typeface="Courier New" panose="02070309020205020404" pitchFamily="49" charset="0"/>
              </a:rPr>
              <a:t>?</a:t>
            </a:r>
          </a:p>
        </p:txBody>
      </p:sp>
      <p:sp>
        <p:nvSpPr>
          <p:cNvPr id="335" name="TextBox 16"/>
          <p:cNvSpPr txBox="1"/>
          <p:nvPr/>
        </p:nvSpPr>
        <p:spPr>
          <a:xfrm>
            <a:off x="1666875" y="4886325"/>
            <a:ext cx="46672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6.</a:t>
            </a:r>
          </a:p>
        </p:txBody>
      </p:sp>
      <p:sp>
        <p:nvSpPr>
          <p:cNvPr id="336" name="TextBox 17"/>
          <p:cNvSpPr txBox="1"/>
          <p:nvPr/>
        </p:nvSpPr>
        <p:spPr>
          <a:xfrm>
            <a:off x="2152650" y="492508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What </a:t>
            </a:r>
            <a:r>
              <a:rPr lang="en-US" sz="1400" b="1" i="0" u="none" spc="0" dirty="0" smtClean="0">
                <a:solidFill>
                  <a:srgbClr val="204A7E"/>
                </a:solidFill>
                <a:latin typeface="Courier New" panose="02070309020205020404" pitchFamily="49" charset="0"/>
                <a:cs typeface="Courier New" panose="02070309020205020404" pitchFamily="49" charset="0"/>
              </a:rPr>
              <a:t>To </a:t>
            </a:r>
            <a:r>
              <a:rPr lang="en-US" sz="1400" b="1" dirty="0">
                <a:solidFill>
                  <a:srgbClr val="204A7E"/>
                </a:solidFill>
                <a:latin typeface="Courier New" panose="02070309020205020404" pitchFamily="49" charset="0"/>
                <a:cs typeface="Courier New" panose="02070309020205020404" pitchFamily="49" charset="0"/>
              </a:rPr>
              <a:t>D</a:t>
            </a:r>
            <a:r>
              <a:rPr lang="en-US" sz="1400" b="1" i="0" u="none" spc="0" dirty="0" smtClean="0">
                <a:solidFill>
                  <a:srgbClr val="204A7E"/>
                </a:solidFill>
                <a:latin typeface="Courier New" panose="02070309020205020404" pitchFamily="49" charset="0"/>
                <a:cs typeface="Courier New" panose="02070309020205020404" pitchFamily="49" charset="0"/>
              </a:rPr>
              <a:t>o </a:t>
            </a:r>
            <a:r>
              <a:rPr lang="en-US" sz="1400" b="1" i="0" u="none" spc="0" dirty="0" smtClean="0">
                <a:solidFill>
                  <a:srgbClr val="204A7E"/>
                </a:solidFill>
                <a:latin typeface="Courier New" panose="02070309020205020404" pitchFamily="49" charset="0"/>
                <a:cs typeface="Courier New" panose="02070309020205020404" pitchFamily="49" charset="0"/>
              </a:rPr>
              <a:t>in </a:t>
            </a:r>
            <a:r>
              <a:rPr lang="en-US" sz="1400" b="1" i="0" u="none" spc="0" dirty="0" smtClean="0">
                <a:solidFill>
                  <a:srgbClr val="204A7E"/>
                </a:solidFill>
                <a:latin typeface="Courier New" panose="02070309020205020404" pitchFamily="49" charset="0"/>
                <a:cs typeface="Courier New" panose="02070309020205020404" pitchFamily="49" charset="0"/>
              </a:rPr>
              <a:t>Case </a:t>
            </a:r>
            <a:r>
              <a:rPr lang="en-US" sz="1400" b="1" i="0" u="none" spc="0" dirty="0" smtClean="0">
                <a:solidFill>
                  <a:srgbClr val="204A7E"/>
                </a:solidFill>
                <a:latin typeface="Courier New" panose="02070309020205020404" pitchFamily="49" charset="0"/>
                <a:cs typeface="Courier New" panose="02070309020205020404" pitchFamily="49" charset="0"/>
              </a:rPr>
              <a:t>
of an </a:t>
            </a:r>
            <a:r>
              <a:rPr lang="en-US" sz="1400" b="1" i="0" u="none" spc="0" dirty="0" smtClean="0">
                <a:solidFill>
                  <a:srgbClr val="204A7E"/>
                </a:solidFill>
                <a:latin typeface="Courier New" panose="02070309020205020404" pitchFamily="49" charset="0"/>
                <a:cs typeface="Courier New" panose="02070309020205020404" pitchFamily="49" charset="0"/>
              </a:rPr>
              <a:t>Incident</a:t>
            </a:r>
            <a:endParaRPr lang="en-US" sz="1400" b="1" i="0" u="none" spc="0" dirty="0" smtClean="0">
              <a:solidFill>
                <a:srgbClr val="204A7E"/>
              </a:solidFill>
              <a:latin typeface="Courier New" panose="02070309020205020404" pitchFamily="49" charset="0"/>
              <a:cs typeface="Courier New" panose="02070309020205020404" pitchFamily="49" charset="0"/>
            </a:endParaRPr>
          </a:p>
        </p:txBody>
      </p:sp>
      <p:cxnSp>
        <p:nvCxnSpPr>
          <p:cNvPr id="3" name="Straight Connector 2"/>
          <p:cNvCxnSpPr/>
          <p:nvPr/>
        </p:nvCxnSpPr>
        <p:spPr>
          <a:xfrm>
            <a:off x="2038350" y="1670566"/>
            <a:ext cx="2457450" cy="11668"/>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2152651" y="2247900"/>
            <a:ext cx="19526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2152650" y="2476500"/>
            <a:ext cx="19526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2152651" y="3068515"/>
            <a:ext cx="257174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Straight Connector 24"/>
          <p:cNvCxnSpPr/>
          <p:nvPr/>
        </p:nvCxnSpPr>
        <p:spPr>
          <a:xfrm>
            <a:off x="2222703" y="3553720"/>
            <a:ext cx="19526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a:off x="2192662" y="3771900"/>
            <a:ext cx="1952625"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75931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300000">
            <a:off x="-459846" y="954094"/>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300000">
            <a:off x="-185087" y="314248"/>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887" name="Rounded Rectangle 12"/>
          <p:cNvSpPr/>
          <p:nvPr/>
        </p:nvSpPr>
        <p:spPr>
          <a:xfrm rot="120000">
            <a:off x="819150" y="1466850"/>
            <a:ext cx="6124575" cy="3914775"/>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888" name="TextBox 6"/>
          <p:cNvSpPr txBox="1"/>
          <p:nvPr/>
        </p:nvSpPr>
        <p:spPr>
          <a:xfrm rot="120000">
            <a:off x="1604999" y="751378"/>
            <a:ext cx="6619875" cy="390525"/>
          </a:xfrm>
          <a:prstGeom prst="rect">
            <a:avLst/>
          </a:prstGeom>
          <a:effectLst/>
        </p:spPr>
        <p:txBody>
          <a:bodyPr wrap="square" rtlCol="0" anchor="t">
            <a:spAutoFit/>
          </a:bodyPr>
          <a:lstStyle/>
          <a:p>
            <a:pPr algn="l"/>
            <a:r>
              <a:rPr lang="en-US" sz="2700" b="0" i="0" u="none" spc="0" dirty="0" smtClean="0">
                <a:solidFill>
                  <a:srgbClr val="204E7E"/>
                </a:solidFill>
                <a:latin typeface="Impact"/>
              </a:rPr>
              <a:t>What is a certificate of insurance?</a:t>
            </a:r>
          </a:p>
        </p:txBody>
      </p:sp>
      <p:sp>
        <p:nvSpPr>
          <p:cNvPr id="889" name="TextBox 8"/>
          <p:cNvSpPr txBox="1"/>
          <p:nvPr/>
        </p:nvSpPr>
        <p:spPr>
          <a:xfrm rot="120000">
            <a:off x="1157287" y="1711524"/>
            <a:ext cx="5448300" cy="5624617"/>
          </a:xfrm>
          <a:prstGeom prst="rect">
            <a:avLst/>
          </a:prstGeom>
          <a:effectLst/>
        </p:spPr>
        <p:txBody>
          <a:bodyPr wrap="square" rtlCol="0" anchor="t">
            <a:spAutoFit/>
          </a:bodyPr>
          <a:lstStyle/>
          <a:p>
            <a:pPr marL="342900" indent="-342900" algn="l">
              <a:buFont typeface="Arial" panose="020B0604020202020204" pitchFamily="34" charset="0"/>
              <a:buChar char="•"/>
            </a:pPr>
            <a:r>
              <a:rPr lang="en-US" sz="2000" b="0" i="0" u="none" spc="0" dirty="0" smtClean="0">
                <a:solidFill>
                  <a:srgbClr val="000000"/>
                </a:solidFill>
                <a:latin typeface="Nina Compressed"/>
              </a:rPr>
              <a:t>Evidence of insurance coverages and limits</a:t>
            </a:r>
            <a:br>
              <a:rPr lang="en-US" sz="2000" b="0" i="0" u="none" spc="0" dirty="0" smtClean="0">
                <a:solidFill>
                  <a:srgbClr val="000000"/>
                </a:solidFill>
                <a:latin typeface="Nina Compressed"/>
              </a:rPr>
            </a:b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r>
              <a:rPr lang="en-US" sz="2000" b="0" i="0" u="none" spc="0" dirty="0" smtClean="0">
                <a:solidFill>
                  <a:srgbClr val="000000"/>
                </a:solidFill>
                <a:latin typeface="Nina Compressed"/>
              </a:rPr>
              <a:t>Can show liability, umbrella, property, commercial auto, and work comp</a:t>
            </a:r>
            <a:br>
              <a:rPr lang="en-US" sz="2000" b="0" i="0" u="none" spc="0" dirty="0" smtClean="0">
                <a:solidFill>
                  <a:srgbClr val="000000"/>
                </a:solidFill>
                <a:latin typeface="Nina Compressed"/>
              </a:rPr>
            </a:b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r>
              <a:rPr lang="en-US" sz="2000" b="0" i="0" u="none" spc="0" dirty="0" smtClean="0">
                <a:solidFill>
                  <a:srgbClr val="000000"/>
                </a:solidFill>
                <a:latin typeface="Nina Compressed"/>
              </a:rPr>
              <a:t>It verifies that a certain insurance policy is in effect for stated amounts and coverage and names those insured</a:t>
            </a:r>
            <a:br>
              <a:rPr lang="en-US" sz="2000" b="0" i="0" u="none" spc="0" dirty="0" smtClean="0">
                <a:solidFill>
                  <a:srgbClr val="000000"/>
                </a:solidFill>
                <a:latin typeface="Nina Compressed"/>
              </a:rPr>
            </a:b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r>
              <a:rPr lang="en-US" sz="2000" b="0" i="0" u="none" spc="0" dirty="0" smtClean="0">
                <a:solidFill>
                  <a:srgbClr val="000000"/>
                </a:solidFill>
                <a:latin typeface="Nina Compressed"/>
              </a:rPr>
              <a:t>Let’s look at what you need to see on a certificate of insurance</a:t>
            </a: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a:p>
            <a:pPr algn="l"/>
            <a:endParaRPr lang="en-US" sz="23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88"/>
                                        </p:tgtEl>
                                        <p:attrNameLst>
                                          <p:attrName>style.visibility</p:attrName>
                                        </p:attrNameLst>
                                      </p:cBhvr>
                                      <p:to>
                                        <p:strVal val="visible"/>
                                      </p:to>
                                    </p:set>
                                    <p:anim calcmode="lin" valueType="num">
                                      <p:cBhvr additive="base">
                                        <p:cTn id="7" dur="500" fill="hold"/>
                                        <p:tgtEl>
                                          <p:spTgt spid="888"/>
                                        </p:tgtEl>
                                        <p:attrNameLst>
                                          <p:attrName>ppt_x</p:attrName>
                                        </p:attrNameLst>
                                      </p:cBhvr>
                                      <p:tavLst>
                                        <p:tav tm="0">
                                          <p:val>
                                            <p:strVal val="#ppt_x"/>
                                          </p:val>
                                        </p:tav>
                                        <p:tav tm="100000">
                                          <p:val>
                                            <p:strVal val="#ppt_x"/>
                                          </p:val>
                                        </p:tav>
                                      </p:tavLst>
                                    </p:anim>
                                    <p:anim calcmode="lin" valueType="num">
                                      <p:cBhvr additive="base">
                                        <p:cTn id="8" dur="500" fill="hold"/>
                                        <p:tgtEl>
                                          <p:spTgt spid="88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89">
                                            <p:txEl>
                                              <p:pRg st="0" end="0"/>
                                            </p:txEl>
                                          </p:spTgt>
                                        </p:tgtEl>
                                        <p:attrNameLst>
                                          <p:attrName>style.visibility</p:attrName>
                                        </p:attrNameLst>
                                      </p:cBhvr>
                                      <p:to>
                                        <p:strVal val="visible"/>
                                      </p:to>
                                    </p:set>
                                    <p:animEffect transition="in" filter="fade">
                                      <p:cBhvr>
                                        <p:cTn id="12" dur="500"/>
                                        <p:tgtEl>
                                          <p:spTgt spid="889">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89">
                                            <p:txEl>
                                              <p:pRg st="1" end="1"/>
                                            </p:txEl>
                                          </p:spTgt>
                                        </p:tgtEl>
                                        <p:attrNameLst>
                                          <p:attrName>style.visibility</p:attrName>
                                        </p:attrNameLst>
                                      </p:cBhvr>
                                      <p:to>
                                        <p:strVal val="visible"/>
                                      </p:to>
                                    </p:set>
                                    <p:animEffect transition="in" filter="fade">
                                      <p:cBhvr>
                                        <p:cTn id="16" dur="500"/>
                                        <p:tgtEl>
                                          <p:spTgt spid="889">
                                            <p:txEl>
                                              <p:pRg st="1" end="1"/>
                                            </p:txEl>
                                          </p:spTgt>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889">
                                            <p:txEl>
                                              <p:pRg st="2" end="2"/>
                                            </p:txEl>
                                          </p:spTgt>
                                        </p:tgtEl>
                                        <p:attrNameLst>
                                          <p:attrName>style.visibility</p:attrName>
                                        </p:attrNameLst>
                                      </p:cBhvr>
                                      <p:to>
                                        <p:strVal val="visible"/>
                                      </p:to>
                                    </p:set>
                                    <p:animEffect transition="in" filter="fade">
                                      <p:cBhvr>
                                        <p:cTn id="20" dur="500"/>
                                        <p:tgtEl>
                                          <p:spTgt spid="889">
                                            <p:txEl>
                                              <p:pRg st="2" end="2"/>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889">
                                            <p:txEl>
                                              <p:pRg st="3" end="3"/>
                                            </p:txEl>
                                          </p:spTgt>
                                        </p:tgtEl>
                                        <p:attrNameLst>
                                          <p:attrName>style.visibility</p:attrName>
                                        </p:attrNameLst>
                                      </p:cBhvr>
                                      <p:to>
                                        <p:strVal val="visible"/>
                                      </p:to>
                                    </p:set>
                                    <p:animEffect transition="in" filter="fade">
                                      <p:cBhvr>
                                        <p:cTn id="24" dur="500"/>
                                        <p:tgtEl>
                                          <p:spTgt spid="8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 grpId="0"/>
      <p:bldP spid="889"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76416"/>
            <a:ext cx="7778514" cy="4995684"/>
          </a:xfrm>
          <a:prstGeom prst="rect">
            <a:avLst/>
          </a:prstGeom>
        </p:spPr>
      </p:pic>
      <p:sp>
        <p:nvSpPr>
          <p:cNvPr id="892" name="ArrowLeft2 1"/>
          <p:cNvSpPr/>
          <p:nvPr/>
        </p:nvSpPr>
        <p:spPr>
          <a:xfrm>
            <a:off x="2190750" y="4548366"/>
            <a:ext cx="581025" cy="180975"/>
          </a:xfrm>
          <a:prstGeom prst="leftArrow">
            <a:avLst/>
          </a:prstGeom>
          <a:solidFill>
            <a:srgbClr val="EE2D2D"/>
          </a:solidFill>
          <a:ln w="9525">
            <a:solidFill>
              <a:srgbClr val="000000"/>
            </a:solidFill>
          </a:ln>
          <a:effectLst/>
        </p:spPr>
        <p:txBody>
          <a:bodyPr wrap="square" rtlCol="0" anchor="ctr">
            <a:spAutoFit/>
          </a:bodyPr>
          <a:lstStyle/>
          <a:p>
            <a:pPr algn="ctr"/>
            <a:endParaRPr/>
          </a:p>
        </p:txBody>
      </p:sp>
      <p:sp>
        <p:nvSpPr>
          <p:cNvPr id="893" name="ArrowLeft2 2"/>
          <p:cNvSpPr/>
          <p:nvPr/>
        </p:nvSpPr>
        <p:spPr>
          <a:xfrm>
            <a:off x="1638300" y="2605266"/>
            <a:ext cx="581025" cy="180975"/>
          </a:xfrm>
          <a:prstGeom prst="leftArrow">
            <a:avLst/>
          </a:prstGeom>
          <a:solidFill>
            <a:srgbClr val="EE2D2D"/>
          </a:solidFill>
          <a:ln w="9525">
            <a:solidFill>
              <a:srgbClr val="000000"/>
            </a:solidFill>
          </a:ln>
          <a:effectLst/>
        </p:spPr>
        <p:txBody>
          <a:bodyPr wrap="square" rtlCol="0" anchor="ctr">
            <a:spAutoFit/>
          </a:bodyPr>
          <a:lstStyle/>
          <a:p>
            <a:pPr algn="ctr"/>
            <a:endParaRPr/>
          </a:p>
        </p:txBody>
      </p:sp>
      <p:sp>
        <p:nvSpPr>
          <p:cNvPr id="894" name="ArrowLeft2 3"/>
          <p:cNvSpPr/>
          <p:nvPr/>
        </p:nvSpPr>
        <p:spPr>
          <a:xfrm rot="5400000">
            <a:off x="6381750" y="1281291"/>
            <a:ext cx="581025" cy="180975"/>
          </a:xfrm>
          <a:prstGeom prst="leftArrow">
            <a:avLst/>
          </a:prstGeom>
          <a:solidFill>
            <a:srgbClr val="EE2D2D"/>
          </a:solidFill>
          <a:ln w="9525">
            <a:solidFill>
              <a:srgbClr val="000000"/>
            </a:solidFill>
          </a:ln>
          <a:effectLst/>
        </p:spPr>
        <p:txBody>
          <a:bodyPr wrap="square" rtlCol="0" anchor="ctr">
            <a:spAutoFit/>
          </a:bodyPr>
          <a:lstStyle/>
          <a:p>
            <a:pPr algn="ctr"/>
            <a:endParaRPr/>
          </a:p>
        </p:txBody>
      </p:sp>
      <p:sp>
        <p:nvSpPr>
          <p:cNvPr id="895" name="ArrowLeft2 4"/>
          <p:cNvSpPr/>
          <p:nvPr/>
        </p:nvSpPr>
        <p:spPr>
          <a:xfrm rot="5400000">
            <a:off x="2390775" y="1948041"/>
            <a:ext cx="581025" cy="180975"/>
          </a:xfrm>
          <a:prstGeom prst="leftArrow">
            <a:avLst/>
          </a:prstGeom>
          <a:solidFill>
            <a:srgbClr val="EE2D2D"/>
          </a:solidFill>
          <a:ln w="9525">
            <a:solidFill>
              <a:srgbClr val="000000"/>
            </a:solidFill>
          </a:ln>
          <a:effectLst/>
        </p:spPr>
        <p:txBody>
          <a:bodyPr wrap="square" rtlCol="0" anchor="ctr">
            <a:spAutoFit/>
          </a:bodyPr>
          <a:lstStyle/>
          <a:p>
            <a:pPr algn="ctr"/>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95"/>
                                        </p:tgtEl>
                                        <p:attrNameLst>
                                          <p:attrName>style.visibility</p:attrName>
                                        </p:attrNameLst>
                                      </p:cBhvr>
                                      <p:to>
                                        <p:strVal val="visible"/>
                                      </p:to>
                                    </p:set>
                                    <p:animEffect transition="in" filter="wipe(down)">
                                      <p:cBhvr>
                                        <p:cTn id="7" dur="500"/>
                                        <p:tgtEl>
                                          <p:spTgt spid="89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94"/>
                                        </p:tgtEl>
                                        <p:attrNameLst>
                                          <p:attrName>style.visibility</p:attrName>
                                        </p:attrNameLst>
                                      </p:cBhvr>
                                      <p:to>
                                        <p:strVal val="visible"/>
                                      </p:to>
                                    </p:set>
                                    <p:animEffect transition="in" filter="wipe(down)">
                                      <p:cBhvr>
                                        <p:cTn id="11" dur="500"/>
                                        <p:tgtEl>
                                          <p:spTgt spid="89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93"/>
                                        </p:tgtEl>
                                        <p:attrNameLst>
                                          <p:attrName>style.visibility</p:attrName>
                                        </p:attrNameLst>
                                      </p:cBhvr>
                                      <p:to>
                                        <p:strVal val="visible"/>
                                      </p:to>
                                    </p:set>
                                    <p:animEffect transition="in" filter="wipe(right)">
                                      <p:cBhvr>
                                        <p:cTn id="15" dur="500"/>
                                        <p:tgtEl>
                                          <p:spTgt spid="893"/>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892"/>
                                        </p:tgtEl>
                                        <p:attrNameLst>
                                          <p:attrName>style.visibility</p:attrName>
                                        </p:attrNameLst>
                                      </p:cBhvr>
                                      <p:to>
                                        <p:strVal val="visible"/>
                                      </p:to>
                                    </p:set>
                                    <p:animEffect transition="in" filter="wipe(right)">
                                      <p:cBhvr>
                                        <p:cTn id="19" dur="500"/>
                                        <p:tgtEl>
                                          <p:spTgt spid="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 grpId="0" animBg="1"/>
      <p:bldP spid="893" grpId="0" animBg="1"/>
      <p:bldP spid="894" grpId="0" animBg="1"/>
      <p:bldP spid="89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255503"/>
            <a:ext cx="7707799" cy="5116597"/>
          </a:xfrm>
          <a:prstGeom prst="rect">
            <a:avLst/>
          </a:prstGeom>
        </p:spPr>
      </p:pic>
      <p:sp>
        <p:nvSpPr>
          <p:cNvPr id="898" name="ArrowLeft2 1"/>
          <p:cNvSpPr/>
          <p:nvPr/>
        </p:nvSpPr>
        <p:spPr>
          <a:xfrm>
            <a:off x="2371725" y="876300"/>
            <a:ext cx="581025" cy="180975"/>
          </a:xfrm>
          <a:prstGeom prst="leftArrow">
            <a:avLst/>
          </a:prstGeom>
          <a:solidFill>
            <a:srgbClr val="EE2D2D"/>
          </a:solidFill>
          <a:ln w="9525">
            <a:solidFill>
              <a:srgbClr val="000000"/>
            </a:solidFill>
          </a:ln>
          <a:effectLst/>
        </p:spPr>
        <p:txBody>
          <a:bodyPr wrap="square" rtlCol="0" anchor="ctr">
            <a:spAutoFit/>
          </a:bodyPr>
          <a:lstStyle/>
          <a:p>
            <a:pPr algn="ctr"/>
            <a:endParaRPr/>
          </a:p>
        </p:txBody>
      </p:sp>
      <p:sp>
        <p:nvSpPr>
          <p:cNvPr id="899" name="ArrowLeft2 2"/>
          <p:cNvSpPr/>
          <p:nvPr/>
        </p:nvSpPr>
        <p:spPr>
          <a:xfrm>
            <a:off x="2343150" y="1485900"/>
            <a:ext cx="581025" cy="180975"/>
          </a:xfrm>
          <a:prstGeom prst="leftArrow">
            <a:avLst/>
          </a:prstGeom>
          <a:solidFill>
            <a:srgbClr val="EE2D2D"/>
          </a:solidFill>
          <a:ln w="9525">
            <a:solidFill>
              <a:srgbClr val="000000"/>
            </a:solidFill>
          </a:ln>
          <a:effectLst/>
        </p:spPr>
        <p:txBody>
          <a:bodyPr wrap="square" rtlCol="0" anchor="ctr">
            <a:spAutoFit/>
          </a:bodyPr>
          <a:lstStyle/>
          <a:p>
            <a:pPr algn="ctr"/>
            <a:endParaRPr/>
          </a:p>
        </p:txBody>
      </p:sp>
      <p:sp>
        <p:nvSpPr>
          <p:cNvPr id="900" name="ArrowLeft2 3"/>
          <p:cNvSpPr/>
          <p:nvPr/>
        </p:nvSpPr>
        <p:spPr>
          <a:xfrm>
            <a:off x="1428750" y="4419600"/>
            <a:ext cx="581025" cy="180975"/>
          </a:xfrm>
          <a:prstGeom prst="leftArrow">
            <a:avLst/>
          </a:prstGeom>
          <a:solidFill>
            <a:srgbClr val="EE2D2D"/>
          </a:solidFill>
          <a:ln w="9525">
            <a:solidFill>
              <a:srgbClr val="000000"/>
            </a:solidFill>
          </a:ln>
          <a:effectLst/>
        </p:spPr>
        <p:txBody>
          <a:bodyPr wrap="square" rtlCol="0" anchor="ctr">
            <a:spAutoFit/>
          </a:bodyPr>
          <a:lstStyle/>
          <a:p>
            <a:pPr algn="ctr"/>
            <a:endParaRPr/>
          </a:p>
        </p:txBody>
      </p:sp>
      <p:sp>
        <p:nvSpPr>
          <p:cNvPr id="901" name="ArrowLeft2 4"/>
          <p:cNvSpPr/>
          <p:nvPr/>
        </p:nvSpPr>
        <p:spPr>
          <a:xfrm rot="5400000">
            <a:off x="2343150" y="3952875"/>
            <a:ext cx="581025" cy="180975"/>
          </a:xfrm>
          <a:prstGeom prst="leftArrow">
            <a:avLst/>
          </a:prstGeom>
          <a:solidFill>
            <a:srgbClr val="EE2D2D"/>
          </a:solidFill>
          <a:ln w="9525">
            <a:solidFill>
              <a:srgbClr val="000000"/>
            </a:solidFill>
          </a:ln>
          <a:effectLst/>
        </p:spPr>
        <p:txBody>
          <a:bodyPr wrap="square" rtlCol="0" anchor="ctr">
            <a:spAutoFit/>
          </a:bodyPr>
          <a:lstStyle/>
          <a:p>
            <a:pPr algn="ctr"/>
            <a:endParaRPr/>
          </a:p>
        </p:txBody>
      </p:sp>
      <p:sp>
        <p:nvSpPr>
          <p:cNvPr id="902" name="ArrowLeft2 5"/>
          <p:cNvSpPr/>
          <p:nvPr/>
        </p:nvSpPr>
        <p:spPr>
          <a:xfrm rot="3180000">
            <a:off x="6353175" y="3810000"/>
            <a:ext cx="581025" cy="180975"/>
          </a:xfrm>
          <a:prstGeom prst="leftArrow">
            <a:avLst/>
          </a:prstGeom>
          <a:solidFill>
            <a:srgbClr val="EE2D2D"/>
          </a:solidFill>
          <a:ln w="9525">
            <a:solidFill>
              <a:srgbClr val="000000"/>
            </a:solidFill>
          </a:ln>
          <a:effectLst/>
        </p:spPr>
        <p:txBody>
          <a:bodyPr wrap="square" rtlCol="0" anchor="ctr">
            <a:spAutoFit/>
          </a:bodyPr>
          <a:lstStyle/>
          <a:p>
            <a:pPr algn="ctr"/>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98"/>
                                        </p:tgtEl>
                                        <p:attrNameLst>
                                          <p:attrName>style.visibility</p:attrName>
                                        </p:attrNameLst>
                                      </p:cBhvr>
                                      <p:to>
                                        <p:strVal val="visible"/>
                                      </p:to>
                                    </p:set>
                                    <p:animEffect transition="in" filter="wipe(right)">
                                      <p:cBhvr>
                                        <p:cTn id="7" dur="500"/>
                                        <p:tgtEl>
                                          <p:spTgt spid="89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99"/>
                                        </p:tgtEl>
                                        <p:attrNameLst>
                                          <p:attrName>style.visibility</p:attrName>
                                        </p:attrNameLst>
                                      </p:cBhvr>
                                      <p:to>
                                        <p:strVal val="visible"/>
                                      </p:to>
                                    </p:set>
                                    <p:animEffect transition="in" filter="wipe(right)">
                                      <p:cBhvr>
                                        <p:cTn id="11" dur="500"/>
                                        <p:tgtEl>
                                          <p:spTgt spid="899"/>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900"/>
                                        </p:tgtEl>
                                        <p:attrNameLst>
                                          <p:attrName>style.visibility</p:attrName>
                                        </p:attrNameLst>
                                      </p:cBhvr>
                                      <p:to>
                                        <p:strVal val="visible"/>
                                      </p:to>
                                    </p:set>
                                    <p:animEffect transition="in" filter="wipe(right)">
                                      <p:cBhvr>
                                        <p:cTn id="15" dur="500"/>
                                        <p:tgtEl>
                                          <p:spTgt spid="90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01"/>
                                        </p:tgtEl>
                                        <p:attrNameLst>
                                          <p:attrName>style.visibility</p:attrName>
                                        </p:attrNameLst>
                                      </p:cBhvr>
                                      <p:to>
                                        <p:strVal val="visible"/>
                                      </p:to>
                                    </p:set>
                                    <p:animEffect transition="in" filter="wipe(down)">
                                      <p:cBhvr>
                                        <p:cTn id="19" dur="500"/>
                                        <p:tgtEl>
                                          <p:spTgt spid="901"/>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902"/>
                                        </p:tgtEl>
                                        <p:attrNameLst>
                                          <p:attrName>style.visibility</p:attrName>
                                        </p:attrNameLst>
                                      </p:cBhvr>
                                      <p:to>
                                        <p:strVal val="visible"/>
                                      </p:to>
                                    </p:set>
                                    <p:animEffect transition="in" filter="wipe(down)">
                                      <p:cBhvr>
                                        <p:cTn id="23" dur="5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 grpId="0" animBg="1"/>
      <p:bldP spid="899" grpId="0" animBg="1"/>
      <p:bldP spid="900" grpId="0" animBg="1"/>
      <p:bldP spid="901" grpId="0" animBg="1"/>
      <p:bldP spid="90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7" name="Rectangle 6"/>
          <p:cNvSpPr/>
          <p:nvPr/>
        </p:nvSpPr>
        <p:spPr>
          <a:xfrm rot="-180000">
            <a:off x="-366536" y="4027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8" name="Rectangle 7"/>
          <p:cNvSpPr/>
          <p:nvPr/>
        </p:nvSpPr>
        <p:spPr>
          <a:xfrm rot="-180000">
            <a:off x="-398580" y="36973"/>
            <a:ext cx="8763000" cy="1463040"/>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06" name="TextBox 6"/>
          <p:cNvSpPr txBox="1"/>
          <p:nvPr/>
        </p:nvSpPr>
        <p:spPr>
          <a:xfrm rot="-240000">
            <a:off x="600075" y="542925"/>
            <a:ext cx="6610350" cy="476250"/>
          </a:xfrm>
          <a:prstGeom prst="rect">
            <a:avLst/>
          </a:prstGeom>
          <a:effectLst/>
        </p:spPr>
        <p:txBody>
          <a:bodyPr wrap="square" rtlCol="0" anchor="t">
            <a:spAutoFit/>
          </a:bodyPr>
          <a:lstStyle/>
          <a:p>
            <a:pPr algn="l"/>
            <a:r>
              <a:rPr lang="en-US" sz="3300" b="0" i="0" u="none" spc="0" dirty="0" smtClean="0">
                <a:solidFill>
                  <a:srgbClr val="204E7E"/>
                </a:solidFill>
                <a:latin typeface="Impact"/>
              </a:rPr>
              <a:t>Certificate of Insurance Notes</a:t>
            </a:r>
          </a:p>
        </p:txBody>
      </p:sp>
      <p:sp>
        <p:nvSpPr>
          <p:cNvPr id="907" name="Rounded Rectangle 12"/>
          <p:cNvSpPr/>
          <p:nvPr/>
        </p:nvSpPr>
        <p:spPr>
          <a:xfrm rot="-240000">
            <a:off x="819150" y="1466850"/>
            <a:ext cx="6124575" cy="3914775"/>
          </a:xfrm>
          <a:prstGeom prst="roundRect">
            <a:avLst/>
          </a:prstGeom>
          <a:solidFill>
            <a:schemeClr val="bg1"/>
          </a:solidFill>
          <a:ln w="142875">
            <a:solidFill>
              <a:srgbClr val="F7931C"/>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908" name="TextBox 8"/>
          <p:cNvSpPr txBox="1"/>
          <p:nvPr/>
        </p:nvSpPr>
        <p:spPr>
          <a:xfrm rot="-240000">
            <a:off x="1181100" y="1985260"/>
            <a:ext cx="5553075" cy="5666936"/>
          </a:xfrm>
          <a:prstGeom prst="rect">
            <a:avLst/>
          </a:prstGeom>
          <a:effectLst/>
        </p:spPr>
        <p:txBody>
          <a:bodyPr wrap="square" rtlCol="0" anchor="t">
            <a:spAutoFit/>
          </a:bodyPr>
          <a:lstStyle/>
          <a:p>
            <a:pPr marL="342900" indent="-342900" algn="l">
              <a:buFont typeface="Arial" panose="020B0604020202020204" pitchFamily="34" charset="0"/>
              <a:buChar char="•"/>
            </a:pPr>
            <a:r>
              <a:rPr lang="en-US" sz="2000" b="0" i="0" u="none" spc="0" dirty="0" smtClean="0">
                <a:solidFill>
                  <a:srgbClr val="000000"/>
                </a:solidFill>
                <a:latin typeface="Nina Compressed"/>
              </a:rPr>
              <a:t>You need to be named as additional insured with all subcontractors</a:t>
            </a:r>
            <a:br>
              <a:rPr lang="en-US" sz="2000" b="0" i="0" u="none" spc="0" dirty="0" smtClean="0">
                <a:solidFill>
                  <a:srgbClr val="000000"/>
                </a:solidFill>
                <a:latin typeface="Nina Compressed"/>
              </a:rPr>
            </a:b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r>
              <a:rPr lang="en-US" sz="2000" b="0" i="0" u="none" spc="0" dirty="0" smtClean="0">
                <a:solidFill>
                  <a:srgbClr val="000000"/>
                </a:solidFill>
                <a:latin typeface="Nina Compressed"/>
              </a:rPr>
              <a:t>Certificate holder does you </a:t>
            </a:r>
            <a:r>
              <a:rPr lang="en-US" sz="2000" b="0" i="0" u="none" spc="0" dirty="0" smtClean="0">
                <a:solidFill>
                  <a:srgbClr val="000000"/>
                </a:solidFill>
                <a:latin typeface="Impact"/>
              </a:rPr>
              <a:t>NO GOOD</a:t>
            </a:r>
            <a:br>
              <a:rPr lang="en-US" sz="2000" b="0" i="0" u="none" spc="0" dirty="0" smtClean="0">
                <a:solidFill>
                  <a:srgbClr val="000000"/>
                </a:solidFill>
                <a:latin typeface="Impact"/>
              </a:rPr>
            </a:br>
            <a:endParaRPr lang="en-US" sz="2000" b="0" i="0" u="none" spc="0" dirty="0" smtClean="0">
              <a:solidFill>
                <a:srgbClr val="000000"/>
              </a:solidFill>
              <a:latin typeface="Impact"/>
            </a:endParaRPr>
          </a:p>
          <a:p>
            <a:pPr marL="342900" indent="-342900" algn="l">
              <a:buFont typeface="Arial" panose="020B0604020202020204" pitchFamily="34" charset="0"/>
              <a:buChar char="•"/>
            </a:pPr>
            <a:r>
              <a:rPr lang="en-US" sz="2000" b="0" i="0" u="none" spc="0" dirty="0" smtClean="0">
                <a:solidFill>
                  <a:srgbClr val="000000"/>
                </a:solidFill>
                <a:latin typeface="Nina Compressed"/>
              </a:rPr>
              <a:t>Always ask for the endorsement</a:t>
            </a:r>
            <a:br>
              <a:rPr lang="en-US" sz="2000" b="0" i="0" u="none" spc="0" dirty="0" smtClean="0">
                <a:solidFill>
                  <a:srgbClr val="000000"/>
                </a:solidFill>
                <a:latin typeface="Nina Compressed"/>
              </a:rPr>
            </a:br>
            <a:endParaRPr lang="en-US" sz="2000" b="0" i="0" u="none" spc="0" dirty="0" smtClean="0">
              <a:solidFill>
                <a:srgbClr val="000000"/>
              </a:solidFill>
              <a:latin typeface="Nina Compressed"/>
            </a:endParaRPr>
          </a:p>
          <a:p>
            <a:pPr marL="342900" indent="-342900" algn="l">
              <a:buFont typeface="Arial" panose="020B0604020202020204" pitchFamily="34" charset="0"/>
              <a:buChar char="•"/>
            </a:pPr>
            <a:r>
              <a:rPr lang="en-US" sz="2000" b="0" i="0" u="none" spc="0" dirty="0" smtClean="0">
                <a:solidFill>
                  <a:srgbClr val="000000"/>
                </a:solidFill>
                <a:latin typeface="Nina Compressed"/>
              </a:rPr>
              <a:t>Always ask to have certificate sent from agent</a:t>
            </a: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a:p>
            <a:pPr algn="l"/>
            <a:endParaRPr lang="en-US" sz="2025"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06"/>
                                        </p:tgtEl>
                                        <p:attrNameLst>
                                          <p:attrName>style.visibility</p:attrName>
                                        </p:attrNameLst>
                                      </p:cBhvr>
                                      <p:to>
                                        <p:strVal val="visible"/>
                                      </p:to>
                                    </p:set>
                                    <p:anim calcmode="lin" valueType="num">
                                      <p:cBhvr additive="base">
                                        <p:cTn id="7" dur="500" fill="hold"/>
                                        <p:tgtEl>
                                          <p:spTgt spid="906"/>
                                        </p:tgtEl>
                                        <p:attrNameLst>
                                          <p:attrName>ppt_x</p:attrName>
                                        </p:attrNameLst>
                                      </p:cBhvr>
                                      <p:tavLst>
                                        <p:tav tm="0">
                                          <p:val>
                                            <p:strVal val="#ppt_x"/>
                                          </p:val>
                                        </p:tav>
                                        <p:tav tm="100000">
                                          <p:val>
                                            <p:strVal val="#ppt_x"/>
                                          </p:val>
                                        </p:tav>
                                      </p:tavLst>
                                    </p:anim>
                                    <p:anim calcmode="lin" valueType="num">
                                      <p:cBhvr additive="base">
                                        <p:cTn id="8" dur="500" fill="hold"/>
                                        <p:tgtEl>
                                          <p:spTgt spid="90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08">
                                            <p:txEl>
                                              <p:pRg st="0" end="0"/>
                                            </p:txEl>
                                          </p:spTgt>
                                        </p:tgtEl>
                                        <p:attrNameLst>
                                          <p:attrName>style.visibility</p:attrName>
                                        </p:attrNameLst>
                                      </p:cBhvr>
                                      <p:to>
                                        <p:strVal val="visible"/>
                                      </p:to>
                                    </p:set>
                                    <p:animEffect transition="in" filter="fade">
                                      <p:cBhvr>
                                        <p:cTn id="12" dur="500"/>
                                        <p:tgtEl>
                                          <p:spTgt spid="908">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908">
                                            <p:txEl>
                                              <p:pRg st="1" end="1"/>
                                            </p:txEl>
                                          </p:spTgt>
                                        </p:tgtEl>
                                        <p:attrNameLst>
                                          <p:attrName>style.visibility</p:attrName>
                                        </p:attrNameLst>
                                      </p:cBhvr>
                                      <p:to>
                                        <p:strVal val="visible"/>
                                      </p:to>
                                    </p:set>
                                    <p:animEffect transition="in" filter="fade">
                                      <p:cBhvr>
                                        <p:cTn id="16" dur="500"/>
                                        <p:tgtEl>
                                          <p:spTgt spid="908">
                                            <p:txEl>
                                              <p:pRg st="1" end="1"/>
                                            </p:txEl>
                                          </p:spTgt>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908">
                                            <p:txEl>
                                              <p:pRg st="2" end="2"/>
                                            </p:txEl>
                                          </p:spTgt>
                                        </p:tgtEl>
                                        <p:attrNameLst>
                                          <p:attrName>style.visibility</p:attrName>
                                        </p:attrNameLst>
                                      </p:cBhvr>
                                      <p:to>
                                        <p:strVal val="visible"/>
                                      </p:to>
                                    </p:set>
                                    <p:animEffect transition="in" filter="fade">
                                      <p:cBhvr>
                                        <p:cTn id="20" dur="500"/>
                                        <p:tgtEl>
                                          <p:spTgt spid="908">
                                            <p:txEl>
                                              <p:pRg st="2" end="2"/>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908">
                                            <p:txEl>
                                              <p:pRg st="3" end="3"/>
                                            </p:txEl>
                                          </p:spTgt>
                                        </p:tgtEl>
                                        <p:attrNameLst>
                                          <p:attrName>style.visibility</p:attrName>
                                        </p:attrNameLst>
                                      </p:cBhvr>
                                      <p:to>
                                        <p:strVal val="visible"/>
                                      </p:to>
                                    </p:set>
                                    <p:animEffect transition="in" filter="fade">
                                      <p:cBhvr>
                                        <p:cTn id="24" dur="500"/>
                                        <p:tgtEl>
                                          <p:spTgt spid="9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 grpId="0"/>
      <p:bldP spid="908"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pic>
        <p:nvPicPr>
          <p:cNvPr id="910" name="cgform.JPG"/>
          <p:cNvPicPr>
            <a:picLocks noChangeAspect="1"/>
          </p:cNvPicPr>
          <p:nvPr/>
        </p:nvPicPr>
        <p:blipFill>
          <a:blip r:embed="rId2"/>
          <a:stretch>
            <a:fillRect/>
          </a:stretch>
        </p:blipFill>
        <p:spPr>
          <a:xfrm>
            <a:off x="1524000" y="38100"/>
            <a:ext cx="4876800" cy="5634518"/>
          </a:xfrm>
          <a:prstGeom prst="rect">
            <a:avLst/>
          </a:prstGeom>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10"/>
                                        </p:tgtEl>
                                        <p:attrNameLst>
                                          <p:attrName>style.visibility</p:attrName>
                                        </p:attrNameLst>
                                      </p:cBhvr>
                                      <p:to>
                                        <p:strVal val="visible"/>
                                      </p:to>
                                    </p:set>
                                    <p:anim calcmode="lin" valueType="num">
                                      <p:cBhvr additive="base">
                                        <p:cTn id="7" dur="500" fill="hold"/>
                                        <p:tgtEl>
                                          <p:spTgt spid="910"/>
                                        </p:tgtEl>
                                        <p:attrNameLst>
                                          <p:attrName>ppt_x</p:attrName>
                                        </p:attrNameLst>
                                      </p:cBhvr>
                                      <p:tavLst>
                                        <p:tav tm="0">
                                          <p:val>
                                            <p:strVal val="#ppt_x"/>
                                          </p:val>
                                        </p:tav>
                                        <p:tav tm="100000">
                                          <p:val>
                                            <p:strVal val="#ppt_x"/>
                                          </p:val>
                                        </p:tav>
                                      </p:tavLst>
                                    </p:anim>
                                    <p:anim calcmode="lin" valueType="num">
                                      <p:cBhvr additive="base">
                                        <p:cTn id="8" dur="500" fill="hold"/>
                                        <p:tgtEl>
                                          <p:spTgt spid="9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17" name="Rectangle 16"/>
          <p:cNvSpPr/>
          <p:nvPr/>
        </p:nvSpPr>
        <p:spPr>
          <a:xfrm rot="480000">
            <a:off x="-206172" y="3415676"/>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480000">
            <a:off x="68587" y="2775830"/>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pic>
        <p:nvPicPr>
          <p:cNvPr id="323" name="planner.png"/>
          <p:cNvPicPr>
            <a:picLocks noChangeAspect="1"/>
          </p:cNvPicPr>
          <p:nvPr/>
        </p:nvPicPr>
        <p:blipFill>
          <a:blip r:embed="rId2"/>
          <a:stretch>
            <a:fillRect/>
          </a:stretch>
        </p:blipFill>
        <p:spPr>
          <a:xfrm>
            <a:off x="-4097215" y="85725"/>
            <a:ext cx="10553700" cy="8001000"/>
          </a:xfrm>
          <a:prstGeom prst="rect">
            <a:avLst/>
          </a:prstGeom>
          <a:effectLst/>
        </p:spPr>
      </p:pic>
      <p:sp>
        <p:nvSpPr>
          <p:cNvPr id="324" name="TextBox 1"/>
          <p:cNvSpPr txBox="1"/>
          <p:nvPr/>
        </p:nvSpPr>
        <p:spPr>
          <a:xfrm>
            <a:off x="1600200" y="600075"/>
            <a:ext cx="4838700" cy="428625"/>
          </a:xfrm>
          <a:prstGeom prst="rect">
            <a:avLst/>
          </a:prstGeom>
          <a:effectLst/>
        </p:spPr>
        <p:txBody>
          <a:bodyPr wrap="square" rtlCol="0" anchor="t">
            <a:spAutoFit/>
          </a:bodyPr>
          <a:lstStyle/>
          <a:p>
            <a:pPr algn="l"/>
            <a:r>
              <a:rPr lang="en-US" sz="3000" b="0" i="0" u="none" spc="0" dirty="0" smtClean="0">
                <a:solidFill>
                  <a:srgbClr val="000000"/>
                </a:solidFill>
                <a:latin typeface="Impact"/>
              </a:rPr>
              <a:t>Today's Agenda</a:t>
            </a:r>
          </a:p>
        </p:txBody>
      </p:sp>
      <p:sp>
        <p:nvSpPr>
          <p:cNvPr id="325" name="TextBox 2"/>
          <p:cNvSpPr txBox="1"/>
          <p:nvPr/>
        </p:nvSpPr>
        <p:spPr>
          <a:xfrm>
            <a:off x="1562100" y="1409700"/>
            <a:ext cx="42862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1.</a:t>
            </a:r>
          </a:p>
        </p:txBody>
      </p:sp>
      <p:sp>
        <p:nvSpPr>
          <p:cNvPr id="326" name="TextBox 3"/>
          <p:cNvSpPr txBox="1"/>
          <p:nvPr/>
        </p:nvSpPr>
        <p:spPr>
          <a:xfrm>
            <a:off x="2038350" y="1497568"/>
            <a:ext cx="3409950" cy="307777"/>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Event </a:t>
            </a:r>
            <a:r>
              <a:rPr lang="en-US" sz="1400" b="1" i="0" u="none" spc="0" dirty="0" smtClean="0">
                <a:solidFill>
                  <a:srgbClr val="204A7E"/>
                </a:solidFill>
                <a:latin typeface="Courier New" panose="02070309020205020404" pitchFamily="49" charset="0"/>
                <a:cs typeface="Courier New" panose="02070309020205020404" pitchFamily="49" charset="0"/>
              </a:rPr>
              <a:t>Planner Insurance </a:t>
            </a:r>
            <a:endParaRPr lang="en-US" sz="1400" b="1" i="0" u="none" spc="0" dirty="0" smtClean="0">
              <a:solidFill>
                <a:srgbClr val="204A7E"/>
              </a:solidFill>
              <a:latin typeface="Courier New" panose="02070309020205020404" pitchFamily="49" charset="0"/>
              <a:cs typeface="Courier New" panose="02070309020205020404" pitchFamily="49" charset="0"/>
            </a:endParaRPr>
          </a:p>
        </p:txBody>
      </p:sp>
      <p:sp>
        <p:nvSpPr>
          <p:cNvPr id="327" name="TextBox 8"/>
          <p:cNvSpPr txBox="1"/>
          <p:nvPr/>
        </p:nvSpPr>
        <p:spPr>
          <a:xfrm>
            <a:off x="1590675" y="2066925"/>
            <a:ext cx="44767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2.</a:t>
            </a:r>
          </a:p>
        </p:txBody>
      </p:sp>
      <p:sp>
        <p:nvSpPr>
          <p:cNvPr id="328" name="TextBox 9"/>
          <p:cNvSpPr txBox="1"/>
          <p:nvPr/>
        </p:nvSpPr>
        <p:spPr>
          <a:xfrm>
            <a:off x="2066925" y="210568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Venue Insurance
Requirements</a:t>
            </a:r>
          </a:p>
        </p:txBody>
      </p:sp>
      <p:sp>
        <p:nvSpPr>
          <p:cNvPr id="329" name="TextBox 10"/>
          <p:cNvSpPr txBox="1"/>
          <p:nvPr/>
        </p:nvSpPr>
        <p:spPr>
          <a:xfrm>
            <a:off x="1619250" y="2743200"/>
            <a:ext cx="47625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3.</a:t>
            </a:r>
          </a:p>
        </p:txBody>
      </p:sp>
      <p:sp>
        <p:nvSpPr>
          <p:cNvPr id="330" name="TextBox 11"/>
          <p:cNvSpPr txBox="1"/>
          <p:nvPr/>
        </p:nvSpPr>
        <p:spPr>
          <a:xfrm>
            <a:off x="2095500" y="2857500"/>
            <a:ext cx="3409950" cy="307777"/>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Customer </a:t>
            </a:r>
            <a:r>
              <a:rPr lang="en-US" sz="1400" b="1" i="0" u="none" spc="0" dirty="0" smtClean="0">
                <a:solidFill>
                  <a:srgbClr val="204A7E"/>
                </a:solidFill>
                <a:latin typeface="Courier New" panose="02070309020205020404" pitchFamily="49" charset="0"/>
                <a:cs typeface="Courier New" panose="02070309020205020404" pitchFamily="49" charset="0"/>
              </a:rPr>
              <a:t>Insurance </a:t>
            </a:r>
            <a:r>
              <a:rPr lang="en-US" sz="1400" b="1" i="0" u="none" spc="0" dirty="0" smtClean="0">
                <a:solidFill>
                  <a:srgbClr val="204A7E"/>
                </a:solidFill>
                <a:latin typeface="Courier New" panose="02070309020205020404" pitchFamily="49" charset="0"/>
                <a:cs typeface="Courier New" panose="02070309020205020404" pitchFamily="49" charset="0"/>
              </a:rPr>
              <a:t>Needs</a:t>
            </a:r>
          </a:p>
        </p:txBody>
      </p:sp>
      <p:sp>
        <p:nvSpPr>
          <p:cNvPr id="331" name="TextBox 12"/>
          <p:cNvSpPr txBox="1"/>
          <p:nvPr/>
        </p:nvSpPr>
        <p:spPr>
          <a:xfrm>
            <a:off x="1638300" y="3419475"/>
            <a:ext cx="45720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4.</a:t>
            </a:r>
          </a:p>
        </p:txBody>
      </p:sp>
      <p:sp>
        <p:nvSpPr>
          <p:cNvPr id="332" name="TextBox 13"/>
          <p:cNvSpPr txBox="1"/>
          <p:nvPr/>
        </p:nvSpPr>
        <p:spPr>
          <a:xfrm>
            <a:off x="2114550" y="346710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Subcontractor 
Insurance Needs</a:t>
            </a:r>
          </a:p>
        </p:txBody>
      </p:sp>
      <p:sp>
        <p:nvSpPr>
          <p:cNvPr id="333" name="TextBox 14"/>
          <p:cNvSpPr txBox="1"/>
          <p:nvPr/>
        </p:nvSpPr>
        <p:spPr>
          <a:xfrm>
            <a:off x="1657350" y="4105275"/>
            <a:ext cx="49530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5.</a:t>
            </a:r>
          </a:p>
        </p:txBody>
      </p:sp>
      <p:sp>
        <p:nvSpPr>
          <p:cNvPr id="334" name="TextBox 15"/>
          <p:cNvSpPr txBox="1"/>
          <p:nvPr/>
        </p:nvSpPr>
        <p:spPr>
          <a:xfrm>
            <a:off x="2133600" y="416308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What is a </a:t>
            </a:r>
            <a:r>
              <a:rPr lang="en-US" sz="1400" b="1" i="0" u="none" spc="0" dirty="0" smtClean="0">
                <a:solidFill>
                  <a:srgbClr val="204A7E"/>
                </a:solidFill>
                <a:latin typeface="Courier New" panose="02070309020205020404" pitchFamily="49" charset="0"/>
                <a:cs typeface="Courier New" panose="02070309020205020404" pitchFamily="49" charset="0"/>
              </a:rPr>
              <a:t>Certificate </a:t>
            </a:r>
            <a:r>
              <a:rPr lang="en-US" sz="1400" b="1" i="0" u="none" spc="0" dirty="0" smtClean="0">
                <a:solidFill>
                  <a:srgbClr val="204A7E"/>
                </a:solidFill>
                <a:latin typeface="Courier New" panose="02070309020205020404" pitchFamily="49" charset="0"/>
                <a:cs typeface="Courier New" panose="02070309020205020404" pitchFamily="49" charset="0"/>
              </a:rPr>
              <a:t>
of </a:t>
            </a:r>
            <a:r>
              <a:rPr lang="en-US" sz="1400" b="1" i="0" u="none" spc="0" dirty="0" smtClean="0">
                <a:solidFill>
                  <a:srgbClr val="204A7E"/>
                </a:solidFill>
                <a:latin typeface="Courier New" panose="02070309020205020404" pitchFamily="49" charset="0"/>
                <a:cs typeface="Courier New" panose="02070309020205020404" pitchFamily="49" charset="0"/>
              </a:rPr>
              <a:t>Insurance</a:t>
            </a:r>
            <a:r>
              <a:rPr lang="en-US" sz="1400" b="1" i="0" u="none" spc="0" dirty="0" smtClean="0">
                <a:solidFill>
                  <a:srgbClr val="204A7E"/>
                </a:solidFill>
                <a:latin typeface="Courier New" panose="02070309020205020404" pitchFamily="49" charset="0"/>
                <a:cs typeface="Courier New" panose="02070309020205020404" pitchFamily="49" charset="0"/>
              </a:rPr>
              <a:t>?</a:t>
            </a:r>
          </a:p>
        </p:txBody>
      </p:sp>
      <p:sp>
        <p:nvSpPr>
          <p:cNvPr id="335" name="TextBox 16"/>
          <p:cNvSpPr txBox="1"/>
          <p:nvPr/>
        </p:nvSpPr>
        <p:spPr>
          <a:xfrm>
            <a:off x="1666875" y="4886325"/>
            <a:ext cx="46672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6.</a:t>
            </a:r>
          </a:p>
        </p:txBody>
      </p:sp>
      <p:sp>
        <p:nvSpPr>
          <p:cNvPr id="336" name="TextBox 17"/>
          <p:cNvSpPr txBox="1"/>
          <p:nvPr/>
        </p:nvSpPr>
        <p:spPr>
          <a:xfrm>
            <a:off x="2152650" y="4924425"/>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What </a:t>
            </a:r>
            <a:r>
              <a:rPr lang="en-US" sz="1400" b="1" i="0" u="none" spc="0" dirty="0" smtClean="0">
                <a:solidFill>
                  <a:srgbClr val="204A7E"/>
                </a:solidFill>
                <a:latin typeface="Courier New" panose="02070309020205020404" pitchFamily="49" charset="0"/>
                <a:cs typeface="Courier New" panose="02070309020205020404" pitchFamily="49" charset="0"/>
              </a:rPr>
              <a:t>To </a:t>
            </a:r>
            <a:r>
              <a:rPr lang="en-US" sz="1400" b="1" dirty="0">
                <a:solidFill>
                  <a:srgbClr val="204A7E"/>
                </a:solidFill>
                <a:latin typeface="Courier New" panose="02070309020205020404" pitchFamily="49" charset="0"/>
                <a:cs typeface="Courier New" panose="02070309020205020404" pitchFamily="49" charset="0"/>
              </a:rPr>
              <a:t>D</a:t>
            </a:r>
            <a:r>
              <a:rPr lang="en-US" sz="1400" b="1" i="0" u="none" spc="0" dirty="0" smtClean="0">
                <a:solidFill>
                  <a:srgbClr val="204A7E"/>
                </a:solidFill>
                <a:latin typeface="Courier New" panose="02070309020205020404" pitchFamily="49" charset="0"/>
                <a:cs typeface="Courier New" panose="02070309020205020404" pitchFamily="49" charset="0"/>
              </a:rPr>
              <a:t>o </a:t>
            </a:r>
            <a:r>
              <a:rPr lang="en-US" sz="1400" b="1" i="0" u="none" spc="0" dirty="0" smtClean="0">
                <a:solidFill>
                  <a:srgbClr val="204A7E"/>
                </a:solidFill>
                <a:latin typeface="Courier New" panose="02070309020205020404" pitchFamily="49" charset="0"/>
                <a:cs typeface="Courier New" panose="02070309020205020404" pitchFamily="49" charset="0"/>
              </a:rPr>
              <a:t>in </a:t>
            </a:r>
            <a:r>
              <a:rPr lang="en-US" sz="1400" b="1" i="0" u="none" spc="0" dirty="0" smtClean="0">
                <a:solidFill>
                  <a:srgbClr val="204A7E"/>
                </a:solidFill>
                <a:latin typeface="Courier New" panose="02070309020205020404" pitchFamily="49" charset="0"/>
                <a:cs typeface="Courier New" panose="02070309020205020404" pitchFamily="49" charset="0"/>
              </a:rPr>
              <a:t>Case </a:t>
            </a:r>
            <a:r>
              <a:rPr lang="en-US" sz="1400" b="1" i="0" u="none" spc="0" dirty="0" smtClean="0">
                <a:solidFill>
                  <a:srgbClr val="204A7E"/>
                </a:solidFill>
                <a:latin typeface="Courier New" panose="02070309020205020404" pitchFamily="49" charset="0"/>
                <a:cs typeface="Courier New" panose="02070309020205020404" pitchFamily="49" charset="0"/>
              </a:rPr>
              <a:t>
of an </a:t>
            </a:r>
            <a:r>
              <a:rPr lang="en-US" sz="1400" b="1" i="0" u="none" spc="0" dirty="0" smtClean="0">
                <a:solidFill>
                  <a:srgbClr val="204A7E"/>
                </a:solidFill>
                <a:latin typeface="Courier New" panose="02070309020205020404" pitchFamily="49" charset="0"/>
                <a:cs typeface="Courier New" panose="02070309020205020404" pitchFamily="49" charset="0"/>
              </a:rPr>
              <a:t>Incident</a:t>
            </a:r>
            <a:endParaRPr lang="en-US" sz="1400" b="1" i="0" u="none" spc="0" dirty="0" smtClean="0">
              <a:solidFill>
                <a:srgbClr val="204A7E"/>
              </a:solidFill>
              <a:latin typeface="Courier New" panose="02070309020205020404" pitchFamily="49" charset="0"/>
              <a:cs typeface="Courier New" panose="02070309020205020404" pitchFamily="49" charset="0"/>
            </a:endParaRPr>
          </a:p>
        </p:txBody>
      </p:sp>
      <p:cxnSp>
        <p:nvCxnSpPr>
          <p:cNvPr id="3" name="Straight Connector 2"/>
          <p:cNvCxnSpPr/>
          <p:nvPr/>
        </p:nvCxnSpPr>
        <p:spPr>
          <a:xfrm>
            <a:off x="2038350" y="1658843"/>
            <a:ext cx="25336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2152651" y="2258080"/>
            <a:ext cx="19526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2152650" y="2486680"/>
            <a:ext cx="19526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2152651" y="3009900"/>
            <a:ext cx="257174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Straight Connector 24"/>
          <p:cNvCxnSpPr/>
          <p:nvPr/>
        </p:nvCxnSpPr>
        <p:spPr>
          <a:xfrm>
            <a:off x="2192663" y="3637085"/>
            <a:ext cx="19526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a:off x="2192662" y="3848100"/>
            <a:ext cx="19526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Straight Connector 26"/>
          <p:cNvCxnSpPr/>
          <p:nvPr/>
        </p:nvCxnSpPr>
        <p:spPr>
          <a:xfrm>
            <a:off x="2222704" y="4323540"/>
            <a:ext cx="19526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2192663" y="4522144"/>
            <a:ext cx="1952625"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59934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300000">
            <a:off x="-459846" y="877894"/>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300000">
            <a:off x="-185087" y="238048"/>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940" name="Rounded Rectangle 12"/>
          <p:cNvSpPr/>
          <p:nvPr/>
        </p:nvSpPr>
        <p:spPr>
          <a:xfrm rot="120000">
            <a:off x="828675" y="1296497"/>
            <a:ext cx="6124575" cy="4171950"/>
          </a:xfrm>
          <a:prstGeom prst="roundRect">
            <a:avLst/>
          </a:prstGeom>
          <a:solidFill>
            <a:schemeClr val="bg1"/>
          </a:solidFill>
          <a:ln w="142875">
            <a:solidFill>
              <a:srgbClr val="9BBB59"/>
            </a:solidFill>
          </a:ln>
          <a:effectLst>
            <a:outerShdw blurRad="50800" dist="38100" dir="2700000" algn="tl" rotWithShape="0">
              <a:srgbClr val="000000">
                <a:alpha val="65882"/>
              </a:srgbClr>
            </a:outerShdw>
          </a:effectLst>
        </p:spPr>
        <p:txBody>
          <a:bodyPr wrap="square" rtlCol="0" anchor="ctr">
            <a:spAutoFit/>
          </a:bodyPr>
          <a:lstStyle/>
          <a:p>
            <a:pPr algn="ctr"/>
            <a:endParaRPr/>
          </a:p>
        </p:txBody>
      </p:sp>
      <p:sp>
        <p:nvSpPr>
          <p:cNvPr id="941" name="TextBox 6"/>
          <p:cNvSpPr txBox="1"/>
          <p:nvPr/>
        </p:nvSpPr>
        <p:spPr>
          <a:xfrm rot="120000">
            <a:off x="1528726" y="675178"/>
            <a:ext cx="6619875" cy="390525"/>
          </a:xfrm>
          <a:prstGeom prst="rect">
            <a:avLst/>
          </a:prstGeom>
          <a:effectLst/>
        </p:spPr>
        <p:txBody>
          <a:bodyPr wrap="square" rtlCol="0" anchor="t">
            <a:spAutoFit/>
          </a:bodyPr>
          <a:lstStyle/>
          <a:p>
            <a:pPr algn="l"/>
            <a:r>
              <a:rPr lang="en-US" sz="2700" b="0" i="0" u="none" spc="0" dirty="0" smtClean="0">
                <a:solidFill>
                  <a:srgbClr val="204E7E"/>
                </a:solidFill>
                <a:latin typeface="Impact"/>
              </a:rPr>
              <a:t>What to do in case of an incident</a:t>
            </a:r>
          </a:p>
        </p:txBody>
      </p:sp>
      <p:sp>
        <p:nvSpPr>
          <p:cNvPr id="942" name="TextBox 8"/>
          <p:cNvSpPr txBox="1"/>
          <p:nvPr/>
        </p:nvSpPr>
        <p:spPr>
          <a:xfrm rot="120000">
            <a:off x="1162050" y="1725622"/>
            <a:ext cx="5448300" cy="5216813"/>
          </a:xfrm>
          <a:prstGeom prst="rect">
            <a:avLst/>
          </a:prstGeom>
          <a:effectLst/>
        </p:spPr>
        <p:txBody>
          <a:bodyPr wrap="square" rtlCol="0" anchor="t">
            <a:spAutoFit/>
          </a:bodyPr>
          <a:lstStyle/>
          <a:p>
            <a:pPr marL="342900" indent="-342900" algn="l">
              <a:lnSpc>
                <a:spcPts val="1800"/>
              </a:lnSpc>
              <a:buFont typeface="Arial" panose="020B0604020202020204" pitchFamily="34" charset="0"/>
              <a:buChar char="•"/>
            </a:pPr>
            <a:r>
              <a:rPr lang="en-US" b="0" i="0" u="none" spc="0" dirty="0" smtClean="0">
                <a:solidFill>
                  <a:srgbClr val="000000"/>
                </a:solidFill>
                <a:latin typeface="Nina Compressed"/>
              </a:rPr>
              <a:t>Complete incident report immediately</a:t>
            </a:r>
            <a:br>
              <a:rPr lang="en-US" b="0" i="0" u="none" spc="0" dirty="0" smtClean="0">
                <a:solidFill>
                  <a:srgbClr val="000000"/>
                </a:solidFill>
                <a:latin typeface="Nina Compressed"/>
              </a:rPr>
            </a:br>
            <a:endParaRPr lang="en-US" b="0" i="0" u="none" spc="0" dirty="0" smtClean="0">
              <a:solidFill>
                <a:srgbClr val="000000"/>
              </a:solidFill>
              <a:latin typeface="Nina Compressed"/>
            </a:endParaRPr>
          </a:p>
          <a:p>
            <a:pPr marL="342900" indent="-342900" algn="l">
              <a:lnSpc>
                <a:spcPts val="1800"/>
              </a:lnSpc>
              <a:buFont typeface="Arial" panose="020B0604020202020204" pitchFamily="34" charset="0"/>
              <a:buChar char="•"/>
            </a:pPr>
            <a:r>
              <a:rPr lang="en-US" b="0" i="0" u="none" spc="0" dirty="0" smtClean="0">
                <a:solidFill>
                  <a:srgbClr val="000000"/>
                </a:solidFill>
                <a:latin typeface="Nina Compressed"/>
              </a:rPr>
              <a:t>Acquire names, addresses, phone numbers of all parties and witnesses</a:t>
            </a:r>
            <a:br>
              <a:rPr lang="en-US" b="0" i="0" u="none" spc="0" dirty="0" smtClean="0">
                <a:solidFill>
                  <a:srgbClr val="000000"/>
                </a:solidFill>
                <a:latin typeface="Nina Compressed"/>
              </a:rPr>
            </a:br>
            <a:endParaRPr lang="en-US" b="0" i="0" u="none" spc="0" dirty="0" smtClean="0">
              <a:solidFill>
                <a:srgbClr val="000000"/>
              </a:solidFill>
              <a:latin typeface="Nina Compressed"/>
            </a:endParaRPr>
          </a:p>
          <a:p>
            <a:pPr marL="342900" indent="-342900" algn="l">
              <a:lnSpc>
                <a:spcPts val="1800"/>
              </a:lnSpc>
              <a:buFont typeface="Arial" panose="020B0604020202020204" pitchFamily="34" charset="0"/>
              <a:buChar char="•"/>
            </a:pPr>
            <a:r>
              <a:rPr lang="en-US" b="0" i="0" u="none" spc="0" dirty="0" smtClean="0">
                <a:solidFill>
                  <a:srgbClr val="000000"/>
                </a:solidFill>
                <a:latin typeface="Nina Compressed"/>
              </a:rPr>
              <a:t>Have employee write complete description of incident</a:t>
            </a:r>
            <a:br>
              <a:rPr lang="en-US" b="0" i="0" u="none" spc="0" dirty="0" smtClean="0">
                <a:solidFill>
                  <a:srgbClr val="000000"/>
                </a:solidFill>
                <a:latin typeface="Nina Compressed"/>
              </a:rPr>
            </a:br>
            <a:endParaRPr lang="en-US" b="0" i="0" u="none" spc="0" dirty="0" smtClean="0">
              <a:solidFill>
                <a:srgbClr val="000000"/>
              </a:solidFill>
              <a:latin typeface="Nina Compressed"/>
            </a:endParaRPr>
          </a:p>
          <a:p>
            <a:pPr marL="342900" indent="-342900" algn="l">
              <a:lnSpc>
                <a:spcPts val="1800"/>
              </a:lnSpc>
              <a:buFont typeface="Arial" panose="020B0604020202020204" pitchFamily="34" charset="0"/>
              <a:buChar char="•"/>
            </a:pPr>
            <a:r>
              <a:rPr lang="en-US" b="0" i="0" u="none" spc="0" dirty="0" smtClean="0">
                <a:solidFill>
                  <a:srgbClr val="000000"/>
                </a:solidFill>
                <a:latin typeface="Nina Compressed"/>
              </a:rPr>
              <a:t>Take Pictures</a:t>
            </a:r>
            <a:br>
              <a:rPr lang="en-US" b="0" i="0" u="none" spc="0" dirty="0" smtClean="0">
                <a:solidFill>
                  <a:srgbClr val="000000"/>
                </a:solidFill>
                <a:latin typeface="Nina Compressed"/>
              </a:rPr>
            </a:br>
            <a:endParaRPr lang="en-US" b="0" i="0" u="none" spc="0" dirty="0" smtClean="0">
              <a:solidFill>
                <a:srgbClr val="000000"/>
              </a:solidFill>
              <a:latin typeface="Nina Compressed"/>
            </a:endParaRPr>
          </a:p>
          <a:p>
            <a:pPr marL="342900" indent="-342900" algn="l">
              <a:lnSpc>
                <a:spcPts val="1800"/>
              </a:lnSpc>
              <a:buFont typeface="Arial" panose="020B0604020202020204" pitchFamily="34" charset="0"/>
              <a:buChar char="•"/>
            </a:pPr>
            <a:r>
              <a:rPr lang="en-US" b="0" i="0" u="none" spc="0" dirty="0" smtClean="0">
                <a:solidFill>
                  <a:srgbClr val="000000"/>
                </a:solidFill>
                <a:latin typeface="Nina Compressed"/>
              </a:rPr>
              <a:t>Make sure you report immediately to your insurance agent</a:t>
            </a:r>
            <a:br>
              <a:rPr lang="en-US" b="0" i="0" u="none" spc="0" dirty="0" smtClean="0">
                <a:solidFill>
                  <a:srgbClr val="000000"/>
                </a:solidFill>
                <a:latin typeface="Nina Compressed"/>
              </a:rPr>
            </a:br>
            <a:endParaRPr lang="en-US" b="0" i="0" u="none" spc="0" dirty="0" smtClean="0">
              <a:solidFill>
                <a:srgbClr val="000000"/>
              </a:solidFill>
              <a:latin typeface="Nina Compressed"/>
            </a:endParaRPr>
          </a:p>
          <a:p>
            <a:pPr marL="342900" indent="-342900" algn="l">
              <a:lnSpc>
                <a:spcPts val="1800"/>
              </a:lnSpc>
              <a:buFont typeface="Arial" panose="020B0604020202020204" pitchFamily="34" charset="0"/>
              <a:buChar char="•"/>
            </a:pPr>
            <a:r>
              <a:rPr lang="en-US" b="0" i="0" u="none" spc="0" dirty="0" smtClean="0">
                <a:solidFill>
                  <a:srgbClr val="000000"/>
                </a:solidFill>
                <a:latin typeface="Nina Compressed"/>
              </a:rPr>
              <a:t>Get confirmation that it was received by </a:t>
            </a:r>
            <a:r>
              <a:rPr lang="en-US" b="0" i="0" u="none" spc="0" dirty="0" smtClean="0">
                <a:solidFill>
                  <a:srgbClr val="000000"/>
                </a:solidFill>
                <a:latin typeface="Nina Compressed"/>
              </a:rPr>
              <a:t/>
            </a:r>
            <a:br>
              <a:rPr lang="en-US" b="0" i="0" u="none" spc="0" dirty="0" smtClean="0">
                <a:solidFill>
                  <a:srgbClr val="000000"/>
                </a:solidFill>
                <a:latin typeface="Nina Compressed"/>
              </a:rPr>
            </a:br>
            <a:r>
              <a:rPr lang="en-US" b="0" i="0" u="none" spc="0" dirty="0" smtClean="0">
                <a:solidFill>
                  <a:srgbClr val="000000"/>
                </a:solidFill>
                <a:latin typeface="Nina Compressed"/>
              </a:rPr>
              <a:t>your </a:t>
            </a:r>
            <a:r>
              <a:rPr lang="en-US" b="0" i="0" u="none" spc="0" dirty="0" smtClean="0">
                <a:solidFill>
                  <a:srgbClr val="000000"/>
                </a:solidFill>
                <a:latin typeface="Nina Compressed"/>
              </a:rPr>
              <a:t>agent</a:t>
            </a:r>
          </a:p>
          <a:p>
            <a:pPr algn="l"/>
            <a:endParaRPr lang="en-US" b="0" i="0" u="none" spc="0" dirty="0" smtClean="0">
              <a:solidFill>
                <a:srgbClr val="000000"/>
              </a:solidFill>
              <a:latin typeface="Nina Compressed"/>
            </a:endParaRPr>
          </a:p>
          <a:p>
            <a:pPr algn="l"/>
            <a:endParaRPr lang="en-US" b="0" i="0" u="none" spc="0" dirty="0" smtClean="0">
              <a:solidFill>
                <a:srgbClr val="000000"/>
              </a:solidFill>
              <a:latin typeface="Nina Compressed"/>
            </a:endParaRPr>
          </a:p>
          <a:p>
            <a:pPr algn="l"/>
            <a:endParaRPr lang="en-US" b="0" i="0" u="none" spc="0" dirty="0" smtClean="0">
              <a:solidFill>
                <a:srgbClr val="000000"/>
              </a:solidFill>
              <a:latin typeface="Nina Compressed"/>
            </a:endParaRPr>
          </a:p>
          <a:p>
            <a:pPr algn="l"/>
            <a:endParaRPr lang="en-US" b="0" i="0" u="none" spc="0" dirty="0" smtClean="0">
              <a:solidFill>
                <a:srgbClr val="000000"/>
              </a:solidFill>
              <a:latin typeface="Nina Compressed"/>
            </a:endParaRPr>
          </a:p>
          <a:p>
            <a:pPr algn="l"/>
            <a:endParaRPr lang="en-US" b="0" i="0" u="none" spc="0" dirty="0" smtClean="0">
              <a:solidFill>
                <a:srgbClr val="000000"/>
              </a:solidFill>
              <a:latin typeface="Nina Compressed"/>
            </a:endParaRPr>
          </a:p>
          <a:p>
            <a:pPr algn="l"/>
            <a:endParaRPr lang="en-US" b="0" i="0" u="none" spc="0" dirty="0" smtClean="0">
              <a:solidFill>
                <a:srgbClr val="000000"/>
              </a:solidFill>
              <a:latin typeface="Nina Compres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41"/>
                                        </p:tgtEl>
                                        <p:attrNameLst>
                                          <p:attrName>style.visibility</p:attrName>
                                        </p:attrNameLst>
                                      </p:cBhvr>
                                      <p:to>
                                        <p:strVal val="visible"/>
                                      </p:to>
                                    </p:set>
                                    <p:anim calcmode="lin" valueType="num">
                                      <p:cBhvr additive="base">
                                        <p:cTn id="7" dur="500" fill="hold"/>
                                        <p:tgtEl>
                                          <p:spTgt spid="941"/>
                                        </p:tgtEl>
                                        <p:attrNameLst>
                                          <p:attrName>ppt_x</p:attrName>
                                        </p:attrNameLst>
                                      </p:cBhvr>
                                      <p:tavLst>
                                        <p:tav tm="0">
                                          <p:val>
                                            <p:strVal val="#ppt_x"/>
                                          </p:val>
                                        </p:tav>
                                        <p:tav tm="100000">
                                          <p:val>
                                            <p:strVal val="#ppt_x"/>
                                          </p:val>
                                        </p:tav>
                                      </p:tavLst>
                                    </p:anim>
                                    <p:anim calcmode="lin" valueType="num">
                                      <p:cBhvr additive="base">
                                        <p:cTn id="8" dur="500" fill="hold"/>
                                        <p:tgtEl>
                                          <p:spTgt spid="94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42">
                                            <p:txEl>
                                              <p:pRg st="0" end="0"/>
                                            </p:txEl>
                                          </p:spTgt>
                                        </p:tgtEl>
                                        <p:attrNameLst>
                                          <p:attrName>style.visibility</p:attrName>
                                        </p:attrNameLst>
                                      </p:cBhvr>
                                      <p:to>
                                        <p:strVal val="visible"/>
                                      </p:to>
                                    </p:set>
                                    <p:animEffect transition="in" filter="fade">
                                      <p:cBhvr>
                                        <p:cTn id="12" dur="500"/>
                                        <p:tgtEl>
                                          <p:spTgt spid="942">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942">
                                            <p:txEl>
                                              <p:pRg st="1" end="1"/>
                                            </p:txEl>
                                          </p:spTgt>
                                        </p:tgtEl>
                                        <p:attrNameLst>
                                          <p:attrName>style.visibility</p:attrName>
                                        </p:attrNameLst>
                                      </p:cBhvr>
                                      <p:to>
                                        <p:strVal val="visible"/>
                                      </p:to>
                                    </p:set>
                                    <p:animEffect transition="in" filter="fade">
                                      <p:cBhvr>
                                        <p:cTn id="16" dur="500"/>
                                        <p:tgtEl>
                                          <p:spTgt spid="942">
                                            <p:txEl>
                                              <p:pRg st="1" end="1"/>
                                            </p:txEl>
                                          </p:spTgt>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942">
                                            <p:txEl>
                                              <p:pRg st="2" end="2"/>
                                            </p:txEl>
                                          </p:spTgt>
                                        </p:tgtEl>
                                        <p:attrNameLst>
                                          <p:attrName>style.visibility</p:attrName>
                                        </p:attrNameLst>
                                      </p:cBhvr>
                                      <p:to>
                                        <p:strVal val="visible"/>
                                      </p:to>
                                    </p:set>
                                    <p:animEffect transition="in" filter="fade">
                                      <p:cBhvr>
                                        <p:cTn id="20" dur="500"/>
                                        <p:tgtEl>
                                          <p:spTgt spid="942">
                                            <p:txEl>
                                              <p:pRg st="2" end="2"/>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942">
                                            <p:txEl>
                                              <p:pRg st="3" end="3"/>
                                            </p:txEl>
                                          </p:spTgt>
                                        </p:tgtEl>
                                        <p:attrNameLst>
                                          <p:attrName>style.visibility</p:attrName>
                                        </p:attrNameLst>
                                      </p:cBhvr>
                                      <p:to>
                                        <p:strVal val="visible"/>
                                      </p:to>
                                    </p:set>
                                    <p:animEffect transition="in" filter="fade">
                                      <p:cBhvr>
                                        <p:cTn id="24" dur="500"/>
                                        <p:tgtEl>
                                          <p:spTgt spid="942">
                                            <p:txEl>
                                              <p:pRg st="3" end="3"/>
                                            </p:txEl>
                                          </p:spTgt>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942">
                                            <p:txEl>
                                              <p:pRg st="4" end="4"/>
                                            </p:txEl>
                                          </p:spTgt>
                                        </p:tgtEl>
                                        <p:attrNameLst>
                                          <p:attrName>style.visibility</p:attrName>
                                        </p:attrNameLst>
                                      </p:cBhvr>
                                      <p:to>
                                        <p:strVal val="visible"/>
                                      </p:to>
                                    </p:set>
                                    <p:animEffect transition="in" filter="fade">
                                      <p:cBhvr>
                                        <p:cTn id="28" dur="500"/>
                                        <p:tgtEl>
                                          <p:spTgt spid="942">
                                            <p:txEl>
                                              <p:pRg st="4" end="4"/>
                                            </p:txEl>
                                          </p:spTgt>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942">
                                            <p:txEl>
                                              <p:pRg st="5" end="5"/>
                                            </p:txEl>
                                          </p:spTgt>
                                        </p:tgtEl>
                                        <p:attrNameLst>
                                          <p:attrName>style.visibility</p:attrName>
                                        </p:attrNameLst>
                                      </p:cBhvr>
                                      <p:to>
                                        <p:strVal val="visible"/>
                                      </p:to>
                                    </p:set>
                                    <p:animEffect transition="in" filter="fade">
                                      <p:cBhvr>
                                        <p:cTn id="32" dur="500"/>
                                        <p:tgtEl>
                                          <p:spTgt spid="9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 grpId="0"/>
      <p:bldP spid="942"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4" name="Rectangle2 6"/>
          <p:cNvSpPr/>
          <p:nvPr/>
        </p:nvSpPr>
        <p:spPr>
          <a:xfrm>
            <a:off x="-2952750" y="-2019300"/>
            <a:ext cx="13439775" cy="9963150"/>
          </a:xfrm>
          <a:prstGeom prst="rect">
            <a:avLst/>
          </a:prstGeom>
          <a:solidFill>
            <a:srgbClr val="EE2D2D"/>
          </a:solidFill>
          <a:ln w="9525">
            <a:solidFill>
              <a:srgbClr val="000000"/>
            </a:solidFill>
          </a:ln>
          <a:effectLst/>
        </p:spPr>
        <p:txBody>
          <a:bodyPr wrap="square" rtlCol="0" anchor="ctr">
            <a:spAutoFit/>
          </a:bodyPr>
          <a:lstStyle/>
          <a:p>
            <a:pPr algn="ctr"/>
            <a:endParaRPr/>
          </a:p>
        </p:txBody>
      </p:sp>
      <p:pic>
        <p:nvPicPr>
          <p:cNvPr id="945" name="insuranceGuy1.jpg 1"/>
          <p:cNvPicPr>
            <a:picLocks noChangeAspect="1"/>
          </p:cNvPicPr>
          <p:nvPr/>
        </p:nvPicPr>
        <p:blipFill>
          <a:blip r:embed="rId2"/>
          <a:stretch>
            <a:fillRect/>
          </a:stretch>
        </p:blipFill>
        <p:spPr>
          <a:xfrm rot="-300000">
            <a:off x="962025" y="1362075"/>
            <a:ext cx="2952750" cy="3486150"/>
          </a:xfrm>
          <a:prstGeom prst="rect">
            <a:avLst/>
          </a:prstGeom>
          <a:effectLst/>
        </p:spPr>
      </p:pic>
      <p:pic>
        <p:nvPicPr>
          <p:cNvPr id="946" name="insuranceGuy2.jpg 1"/>
          <p:cNvPicPr>
            <a:picLocks noChangeAspect="1"/>
          </p:cNvPicPr>
          <p:nvPr/>
        </p:nvPicPr>
        <p:blipFill>
          <a:blip r:embed="rId3"/>
          <a:stretch>
            <a:fillRect/>
          </a:stretch>
        </p:blipFill>
        <p:spPr>
          <a:xfrm rot="420000">
            <a:off x="3771900" y="1562100"/>
            <a:ext cx="2847975" cy="3762375"/>
          </a:xfrm>
          <a:prstGeom prst="rect">
            <a:avLst/>
          </a:prstGeom>
          <a:effectLst/>
        </p:spPr>
      </p:pic>
      <p:sp>
        <p:nvSpPr>
          <p:cNvPr id="947" name="TextBox 6"/>
          <p:cNvSpPr txBox="1"/>
          <p:nvPr/>
        </p:nvSpPr>
        <p:spPr>
          <a:xfrm>
            <a:off x="1143000" y="485775"/>
            <a:ext cx="9820275" cy="561975"/>
          </a:xfrm>
          <a:prstGeom prst="rect">
            <a:avLst/>
          </a:prstGeom>
          <a:effectLst/>
        </p:spPr>
        <p:txBody>
          <a:bodyPr wrap="square" rtlCol="0" anchor="t">
            <a:spAutoFit/>
          </a:bodyPr>
          <a:lstStyle/>
          <a:p>
            <a:pPr algn="l"/>
            <a:r>
              <a:rPr lang="en-US" sz="3975" b="0" i="0" u="none" spc="0" dirty="0" smtClean="0">
                <a:solidFill>
                  <a:srgbClr val="000000"/>
                </a:solidFill>
                <a:latin typeface="Impact"/>
              </a:rPr>
              <a:t>I HATE THE INSURANCE GUY!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947"/>
                                        </p:tgtEl>
                                        <p:attrNameLst>
                                          <p:attrName>style.visibility</p:attrName>
                                        </p:attrNameLst>
                                      </p:cBhvr>
                                      <p:to>
                                        <p:strVal val="visible"/>
                                      </p:to>
                                    </p:set>
                                    <p:anim calcmode="lin" valueType="num">
                                      <p:cBhvr>
                                        <p:cTn id="7" dur="500" fill="hold"/>
                                        <p:tgtEl>
                                          <p:spTgt spid="947"/>
                                        </p:tgtEl>
                                        <p:attrNameLst>
                                          <p:attrName>ppt_w</p:attrName>
                                        </p:attrNameLst>
                                      </p:cBhvr>
                                      <p:tavLst>
                                        <p:tav tm="0">
                                          <p:val>
                                            <p:fltVal val="0"/>
                                          </p:val>
                                        </p:tav>
                                        <p:tav tm="100000">
                                          <p:val>
                                            <p:strVal val="#ppt_w"/>
                                          </p:val>
                                        </p:tav>
                                      </p:tavLst>
                                    </p:anim>
                                    <p:anim calcmode="lin" valueType="num">
                                      <p:cBhvr>
                                        <p:cTn id="8" dur="500" fill="hold"/>
                                        <p:tgtEl>
                                          <p:spTgt spid="947"/>
                                        </p:tgtEl>
                                        <p:attrNameLst>
                                          <p:attrName>ppt_h</p:attrName>
                                        </p:attrNameLst>
                                      </p:cBhvr>
                                      <p:tavLst>
                                        <p:tav tm="0">
                                          <p:val>
                                            <p:fltVal val="0"/>
                                          </p:val>
                                        </p:tav>
                                        <p:tav tm="100000">
                                          <p:val>
                                            <p:strVal val="#ppt_h"/>
                                          </p:val>
                                        </p:tav>
                                      </p:tavLst>
                                    </p:anim>
                                    <p:animEffect transition="in" filter="fade">
                                      <p:cBhvr>
                                        <p:cTn id="9" dur="500"/>
                                        <p:tgtEl>
                                          <p:spTgt spid="947"/>
                                        </p:tgtEl>
                                      </p:cBhvr>
                                    </p:animEffect>
                                    <p:anim calcmode="lin" valueType="num">
                                      <p:cBhvr>
                                        <p:cTn id="10" dur="500" fill="hold"/>
                                        <p:tgtEl>
                                          <p:spTgt spid="947"/>
                                        </p:tgtEl>
                                        <p:attrNameLst>
                                          <p:attrName>ppt_x</p:attrName>
                                        </p:attrNameLst>
                                      </p:cBhvr>
                                      <p:tavLst>
                                        <p:tav tm="0">
                                          <p:val>
                                            <p:fltVal val="0.5"/>
                                          </p:val>
                                        </p:tav>
                                        <p:tav tm="100000">
                                          <p:val>
                                            <p:strVal val="#ppt_x"/>
                                          </p:val>
                                        </p:tav>
                                      </p:tavLst>
                                    </p:anim>
                                    <p:anim calcmode="lin" valueType="num">
                                      <p:cBhvr>
                                        <p:cTn id="11" dur="500" fill="hold"/>
                                        <p:tgtEl>
                                          <p:spTgt spid="947"/>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 presetClass="entr" presetSubtype="2" fill="hold" nodeType="afterEffect">
                                  <p:stCondLst>
                                    <p:cond delay="0"/>
                                  </p:stCondLst>
                                  <p:childTnLst>
                                    <p:set>
                                      <p:cBhvr>
                                        <p:cTn id="14" dur="1" fill="hold">
                                          <p:stCondLst>
                                            <p:cond delay="0"/>
                                          </p:stCondLst>
                                        </p:cTn>
                                        <p:tgtEl>
                                          <p:spTgt spid="945"/>
                                        </p:tgtEl>
                                        <p:attrNameLst>
                                          <p:attrName>style.visibility</p:attrName>
                                        </p:attrNameLst>
                                      </p:cBhvr>
                                      <p:to>
                                        <p:strVal val="visible"/>
                                      </p:to>
                                    </p:set>
                                    <p:anim calcmode="lin" valueType="num">
                                      <p:cBhvr additive="base">
                                        <p:cTn id="15" dur="500" fill="hold"/>
                                        <p:tgtEl>
                                          <p:spTgt spid="945"/>
                                        </p:tgtEl>
                                        <p:attrNameLst>
                                          <p:attrName>ppt_x</p:attrName>
                                        </p:attrNameLst>
                                      </p:cBhvr>
                                      <p:tavLst>
                                        <p:tav tm="0">
                                          <p:val>
                                            <p:strVal val="1+#ppt_w/2"/>
                                          </p:val>
                                        </p:tav>
                                        <p:tav tm="100000">
                                          <p:val>
                                            <p:strVal val="#ppt_x"/>
                                          </p:val>
                                        </p:tav>
                                      </p:tavLst>
                                    </p:anim>
                                    <p:anim calcmode="lin" valueType="num">
                                      <p:cBhvr additive="base">
                                        <p:cTn id="16" dur="500" fill="hold"/>
                                        <p:tgtEl>
                                          <p:spTgt spid="945"/>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46"/>
                                        </p:tgtEl>
                                        <p:attrNameLst>
                                          <p:attrName>style.visibility</p:attrName>
                                        </p:attrNameLst>
                                      </p:cBhvr>
                                      <p:to>
                                        <p:strVal val="visible"/>
                                      </p:to>
                                    </p:set>
                                    <p:anim calcmode="lin" valueType="num">
                                      <p:cBhvr additive="base">
                                        <p:cTn id="19" dur="500" fill="hold"/>
                                        <p:tgtEl>
                                          <p:spTgt spid="946"/>
                                        </p:tgtEl>
                                        <p:attrNameLst>
                                          <p:attrName>ppt_x</p:attrName>
                                        </p:attrNameLst>
                                      </p:cBhvr>
                                      <p:tavLst>
                                        <p:tav tm="0">
                                          <p:val>
                                            <p:strVal val="#ppt_x"/>
                                          </p:val>
                                        </p:tav>
                                        <p:tav tm="100000">
                                          <p:val>
                                            <p:strVal val="#ppt_x"/>
                                          </p:val>
                                        </p:tav>
                                      </p:tavLst>
                                    </p:anim>
                                    <p:anim calcmode="lin" valueType="num">
                                      <p:cBhvr additive="base">
                                        <p:cTn id="20" dur="500" fill="hold"/>
                                        <p:tgtEl>
                                          <p:spTgt spid="9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pic>
        <p:nvPicPr>
          <p:cNvPr id="949" name="Picture35.jpg"/>
          <p:cNvPicPr>
            <a:picLocks noChangeAspect="1"/>
          </p:cNvPicPr>
          <p:nvPr/>
        </p:nvPicPr>
        <p:blipFill>
          <a:blip r:embed="rId2"/>
          <a:stretch>
            <a:fillRect/>
          </a:stretch>
        </p:blipFill>
        <p:spPr>
          <a:xfrm rot="-300000">
            <a:off x="828675" y="809625"/>
            <a:ext cx="3457575" cy="3914775"/>
          </a:xfrm>
          <a:prstGeom prst="rect">
            <a:avLst/>
          </a:prstGeom>
          <a:ln w="57150">
            <a:solidFill>
              <a:schemeClr val="bg1"/>
            </a:solidFill>
          </a:ln>
          <a:effectLst/>
        </p:spPr>
      </p:pic>
      <p:sp>
        <p:nvSpPr>
          <p:cNvPr id="950" name="TextBox 9"/>
          <p:cNvSpPr txBox="1"/>
          <p:nvPr/>
        </p:nvSpPr>
        <p:spPr>
          <a:xfrm>
            <a:off x="4286250" y="1895475"/>
            <a:ext cx="3105150" cy="1133475"/>
          </a:xfrm>
          <a:prstGeom prst="rect">
            <a:avLst/>
          </a:prstGeom>
          <a:effectLst/>
        </p:spPr>
        <p:txBody>
          <a:bodyPr wrap="square" rtlCol="0" anchor="t">
            <a:spAutoFit/>
          </a:bodyPr>
          <a:lstStyle/>
          <a:p>
            <a:pPr algn="ctr"/>
            <a:r>
              <a:rPr lang="en-US" sz="3975" b="0" i="0" u="none" spc="0" dirty="0" smtClean="0">
                <a:solidFill>
                  <a:srgbClr val="000000"/>
                </a:solidFill>
                <a:latin typeface="Impact"/>
              </a:rPr>
              <a:t>No more speakers...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49"/>
                                        </p:tgtEl>
                                        <p:attrNameLst>
                                          <p:attrName>style.visibility</p:attrName>
                                        </p:attrNameLst>
                                      </p:cBhvr>
                                      <p:to>
                                        <p:strVal val="visible"/>
                                      </p:to>
                                    </p:set>
                                    <p:anim calcmode="lin" valueType="num">
                                      <p:cBhvr>
                                        <p:cTn id="7" dur="1000" fill="hold"/>
                                        <p:tgtEl>
                                          <p:spTgt spid="949"/>
                                        </p:tgtEl>
                                        <p:attrNameLst>
                                          <p:attrName>ppt_w</p:attrName>
                                        </p:attrNameLst>
                                      </p:cBhvr>
                                      <p:tavLst>
                                        <p:tav tm="0">
                                          <p:val>
                                            <p:fltVal val="0"/>
                                          </p:val>
                                        </p:tav>
                                        <p:tav tm="100000">
                                          <p:val>
                                            <p:strVal val="#ppt_w"/>
                                          </p:val>
                                        </p:tav>
                                      </p:tavLst>
                                    </p:anim>
                                    <p:anim calcmode="lin" valueType="num">
                                      <p:cBhvr>
                                        <p:cTn id="8" dur="1000" fill="hold"/>
                                        <p:tgtEl>
                                          <p:spTgt spid="949"/>
                                        </p:tgtEl>
                                        <p:attrNameLst>
                                          <p:attrName>ppt_h</p:attrName>
                                        </p:attrNameLst>
                                      </p:cBhvr>
                                      <p:tavLst>
                                        <p:tav tm="0">
                                          <p:val>
                                            <p:fltVal val="0"/>
                                          </p:val>
                                        </p:tav>
                                        <p:tav tm="100000">
                                          <p:val>
                                            <p:strVal val="#ppt_h"/>
                                          </p:val>
                                        </p:tav>
                                      </p:tavLst>
                                    </p:anim>
                                    <p:anim calcmode="lin" valueType="num">
                                      <p:cBhvr>
                                        <p:cTn id="9" dur="1000" fill="hold"/>
                                        <p:tgtEl>
                                          <p:spTgt spid="949"/>
                                        </p:tgtEl>
                                        <p:attrNameLst>
                                          <p:attrName>style.rotation</p:attrName>
                                        </p:attrNameLst>
                                      </p:cBhvr>
                                      <p:tavLst>
                                        <p:tav tm="0">
                                          <p:val>
                                            <p:fltVal val="90"/>
                                          </p:val>
                                        </p:tav>
                                        <p:tav tm="100000">
                                          <p:val>
                                            <p:fltVal val="0"/>
                                          </p:val>
                                        </p:tav>
                                      </p:tavLst>
                                    </p:anim>
                                    <p:animEffect transition="in" filter="fade">
                                      <p:cBhvr>
                                        <p:cTn id="10" dur="1000"/>
                                        <p:tgtEl>
                                          <p:spTgt spid="94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50"/>
                                        </p:tgtEl>
                                        <p:attrNameLst>
                                          <p:attrName>style.visibility</p:attrName>
                                        </p:attrNameLst>
                                      </p:cBhvr>
                                      <p:to>
                                        <p:strVal val="visible"/>
                                      </p:to>
                                    </p:set>
                                    <p:anim calcmode="lin" valueType="num">
                                      <p:cBhvr>
                                        <p:cTn id="13" dur="1000" fill="hold"/>
                                        <p:tgtEl>
                                          <p:spTgt spid="950"/>
                                        </p:tgtEl>
                                        <p:attrNameLst>
                                          <p:attrName>ppt_w</p:attrName>
                                        </p:attrNameLst>
                                      </p:cBhvr>
                                      <p:tavLst>
                                        <p:tav tm="0">
                                          <p:val>
                                            <p:fltVal val="0"/>
                                          </p:val>
                                        </p:tav>
                                        <p:tav tm="100000">
                                          <p:val>
                                            <p:strVal val="#ppt_w"/>
                                          </p:val>
                                        </p:tav>
                                      </p:tavLst>
                                    </p:anim>
                                    <p:anim calcmode="lin" valueType="num">
                                      <p:cBhvr>
                                        <p:cTn id="14" dur="1000" fill="hold"/>
                                        <p:tgtEl>
                                          <p:spTgt spid="950"/>
                                        </p:tgtEl>
                                        <p:attrNameLst>
                                          <p:attrName>ppt_h</p:attrName>
                                        </p:attrNameLst>
                                      </p:cBhvr>
                                      <p:tavLst>
                                        <p:tav tm="0">
                                          <p:val>
                                            <p:fltVal val="0"/>
                                          </p:val>
                                        </p:tav>
                                        <p:tav tm="100000">
                                          <p:val>
                                            <p:strVal val="#ppt_h"/>
                                          </p:val>
                                        </p:tav>
                                      </p:tavLst>
                                    </p:anim>
                                    <p:anim calcmode="lin" valueType="num">
                                      <p:cBhvr>
                                        <p:cTn id="15" dur="1000" fill="hold"/>
                                        <p:tgtEl>
                                          <p:spTgt spid="950"/>
                                        </p:tgtEl>
                                        <p:attrNameLst>
                                          <p:attrName>style.rotation</p:attrName>
                                        </p:attrNameLst>
                                      </p:cBhvr>
                                      <p:tavLst>
                                        <p:tav tm="0">
                                          <p:val>
                                            <p:fltVal val="90"/>
                                          </p:val>
                                        </p:tav>
                                        <p:tav tm="100000">
                                          <p:val>
                                            <p:fltVal val="0"/>
                                          </p:val>
                                        </p:tav>
                                      </p:tavLst>
                                    </p:anim>
                                    <p:animEffect transition="in" filter="fade">
                                      <p:cBhvr>
                                        <p:cTn id="16" dur="1000"/>
                                        <p:tgtEl>
                                          <p:spTgt spid="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17" name="Rectangle 16"/>
          <p:cNvSpPr/>
          <p:nvPr/>
        </p:nvSpPr>
        <p:spPr>
          <a:xfrm rot="480000">
            <a:off x="-206172" y="3415676"/>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480000">
            <a:off x="68587" y="2775830"/>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pic>
        <p:nvPicPr>
          <p:cNvPr id="323" name="planner.png"/>
          <p:cNvPicPr>
            <a:picLocks noChangeAspect="1"/>
          </p:cNvPicPr>
          <p:nvPr/>
        </p:nvPicPr>
        <p:blipFill>
          <a:blip r:embed="rId2"/>
          <a:stretch>
            <a:fillRect/>
          </a:stretch>
        </p:blipFill>
        <p:spPr>
          <a:xfrm>
            <a:off x="-4097215" y="38100"/>
            <a:ext cx="10553700" cy="8001000"/>
          </a:xfrm>
          <a:prstGeom prst="rect">
            <a:avLst/>
          </a:prstGeom>
          <a:effectLst/>
        </p:spPr>
      </p:pic>
      <p:sp>
        <p:nvSpPr>
          <p:cNvPr id="324" name="TextBox 1"/>
          <p:cNvSpPr txBox="1"/>
          <p:nvPr/>
        </p:nvSpPr>
        <p:spPr>
          <a:xfrm>
            <a:off x="1600200" y="600075"/>
            <a:ext cx="4838700" cy="428625"/>
          </a:xfrm>
          <a:prstGeom prst="rect">
            <a:avLst/>
          </a:prstGeom>
          <a:effectLst/>
        </p:spPr>
        <p:txBody>
          <a:bodyPr wrap="square" rtlCol="0" anchor="t">
            <a:spAutoFit/>
          </a:bodyPr>
          <a:lstStyle/>
          <a:p>
            <a:pPr algn="l"/>
            <a:r>
              <a:rPr lang="en-US" sz="3000" b="0" i="0" u="none" spc="0" dirty="0" smtClean="0">
                <a:solidFill>
                  <a:srgbClr val="000000"/>
                </a:solidFill>
                <a:latin typeface="Impact"/>
              </a:rPr>
              <a:t>Today's Agenda</a:t>
            </a:r>
          </a:p>
        </p:txBody>
      </p:sp>
      <p:sp>
        <p:nvSpPr>
          <p:cNvPr id="325" name="TextBox 2"/>
          <p:cNvSpPr txBox="1"/>
          <p:nvPr/>
        </p:nvSpPr>
        <p:spPr>
          <a:xfrm>
            <a:off x="1562100" y="1409700"/>
            <a:ext cx="42862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1.</a:t>
            </a:r>
          </a:p>
        </p:txBody>
      </p:sp>
      <p:sp>
        <p:nvSpPr>
          <p:cNvPr id="326" name="TextBox 3"/>
          <p:cNvSpPr txBox="1"/>
          <p:nvPr/>
        </p:nvSpPr>
        <p:spPr>
          <a:xfrm>
            <a:off x="2038350" y="1485900"/>
            <a:ext cx="3409950" cy="307777"/>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Event </a:t>
            </a:r>
            <a:r>
              <a:rPr lang="en-US" sz="1400" b="1" i="0" u="none" spc="0" dirty="0" smtClean="0">
                <a:solidFill>
                  <a:srgbClr val="204A7E"/>
                </a:solidFill>
                <a:latin typeface="Courier New" panose="02070309020205020404" pitchFamily="49" charset="0"/>
                <a:cs typeface="Courier New" panose="02070309020205020404" pitchFamily="49" charset="0"/>
              </a:rPr>
              <a:t>Planner Insurance </a:t>
            </a:r>
            <a:endParaRPr lang="en-US" sz="1400" b="1" i="0" u="none" spc="0" dirty="0" smtClean="0">
              <a:solidFill>
                <a:srgbClr val="204A7E"/>
              </a:solidFill>
              <a:latin typeface="Courier New" panose="02070309020205020404" pitchFamily="49" charset="0"/>
              <a:cs typeface="Courier New" panose="02070309020205020404" pitchFamily="49" charset="0"/>
            </a:endParaRPr>
          </a:p>
        </p:txBody>
      </p:sp>
      <p:sp>
        <p:nvSpPr>
          <p:cNvPr id="327" name="TextBox 8"/>
          <p:cNvSpPr txBox="1"/>
          <p:nvPr/>
        </p:nvSpPr>
        <p:spPr>
          <a:xfrm>
            <a:off x="1590675" y="2066925"/>
            <a:ext cx="44767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2.</a:t>
            </a:r>
          </a:p>
        </p:txBody>
      </p:sp>
      <p:sp>
        <p:nvSpPr>
          <p:cNvPr id="328" name="TextBox 9"/>
          <p:cNvSpPr txBox="1"/>
          <p:nvPr/>
        </p:nvSpPr>
        <p:spPr>
          <a:xfrm>
            <a:off x="2066925" y="210568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Venue Insurance
Requirements</a:t>
            </a:r>
          </a:p>
        </p:txBody>
      </p:sp>
      <p:sp>
        <p:nvSpPr>
          <p:cNvPr id="329" name="TextBox 10"/>
          <p:cNvSpPr txBox="1"/>
          <p:nvPr/>
        </p:nvSpPr>
        <p:spPr>
          <a:xfrm>
            <a:off x="1619250" y="2743200"/>
            <a:ext cx="47625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3.</a:t>
            </a:r>
          </a:p>
        </p:txBody>
      </p:sp>
      <p:sp>
        <p:nvSpPr>
          <p:cNvPr id="330" name="TextBox 11"/>
          <p:cNvSpPr txBox="1"/>
          <p:nvPr/>
        </p:nvSpPr>
        <p:spPr>
          <a:xfrm>
            <a:off x="2076450" y="2835533"/>
            <a:ext cx="3409950" cy="307777"/>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Customer Insurance </a:t>
            </a:r>
            <a:r>
              <a:rPr lang="en-US" sz="1400" b="1" i="0" u="none" spc="0" dirty="0" smtClean="0">
                <a:solidFill>
                  <a:srgbClr val="204A7E"/>
                </a:solidFill>
                <a:latin typeface="Courier New" panose="02070309020205020404" pitchFamily="49" charset="0"/>
                <a:cs typeface="Courier New" panose="02070309020205020404" pitchFamily="49" charset="0"/>
              </a:rPr>
              <a:t>Needs</a:t>
            </a:r>
          </a:p>
        </p:txBody>
      </p:sp>
      <p:sp>
        <p:nvSpPr>
          <p:cNvPr id="331" name="TextBox 12"/>
          <p:cNvSpPr txBox="1"/>
          <p:nvPr/>
        </p:nvSpPr>
        <p:spPr>
          <a:xfrm>
            <a:off x="1638300" y="3419475"/>
            <a:ext cx="45720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4.</a:t>
            </a:r>
          </a:p>
        </p:txBody>
      </p:sp>
      <p:sp>
        <p:nvSpPr>
          <p:cNvPr id="332" name="TextBox 13"/>
          <p:cNvSpPr txBox="1"/>
          <p:nvPr/>
        </p:nvSpPr>
        <p:spPr>
          <a:xfrm>
            <a:off x="2114550" y="339090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Subcontractor 
Insurance Needs</a:t>
            </a:r>
          </a:p>
        </p:txBody>
      </p:sp>
      <p:sp>
        <p:nvSpPr>
          <p:cNvPr id="333" name="TextBox 14"/>
          <p:cNvSpPr txBox="1"/>
          <p:nvPr/>
        </p:nvSpPr>
        <p:spPr>
          <a:xfrm>
            <a:off x="1657350" y="4105275"/>
            <a:ext cx="495300"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5.</a:t>
            </a:r>
          </a:p>
        </p:txBody>
      </p:sp>
      <p:sp>
        <p:nvSpPr>
          <p:cNvPr id="334" name="TextBox 15"/>
          <p:cNvSpPr txBox="1"/>
          <p:nvPr/>
        </p:nvSpPr>
        <p:spPr>
          <a:xfrm>
            <a:off x="2133600" y="4163080"/>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What is a </a:t>
            </a:r>
            <a:r>
              <a:rPr lang="en-US" sz="1400" b="1" i="0" u="none" spc="0" dirty="0" smtClean="0">
                <a:solidFill>
                  <a:srgbClr val="204A7E"/>
                </a:solidFill>
                <a:latin typeface="Courier New" panose="02070309020205020404" pitchFamily="49" charset="0"/>
                <a:cs typeface="Courier New" panose="02070309020205020404" pitchFamily="49" charset="0"/>
              </a:rPr>
              <a:t>Certificate </a:t>
            </a:r>
            <a:r>
              <a:rPr lang="en-US" sz="1400" b="1" i="0" u="none" spc="0" dirty="0" smtClean="0">
                <a:solidFill>
                  <a:srgbClr val="204A7E"/>
                </a:solidFill>
                <a:latin typeface="Courier New" panose="02070309020205020404" pitchFamily="49" charset="0"/>
                <a:cs typeface="Courier New" panose="02070309020205020404" pitchFamily="49" charset="0"/>
              </a:rPr>
              <a:t>
of </a:t>
            </a:r>
            <a:r>
              <a:rPr lang="en-US" sz="1400" b="1" i="0" u="none" spc="0" dirty="0" smtClean="0">
                <a:solidFill>
                  <a:srgbClr val="204A7E"/>
                </a:solidFill>
                <a:latin typeface="Courier New" panose="02070309020205020404" pitchFamily="49" charset="0"/>
                <a:cs typeface="Courier New" panose="02070309020205020404" pitchFamily="49" charset="0"/>
              </a:rPr>
              <a:t>Insurance</a:t>
            </a:r>
            <a:r>
              <a:rPr lang="en-US" sz="1400" b="1" i="0" u="none" spc="0" dirty="0" smtClean="0">
                <a:solidFill>
                  <a:srgbClr val="204A7E"/>
                </a:solidFill>
                <a:latin typeface="Courier New" panose="02070309020205020404" pitchFamily="49" charset="0"/>
                <a:cs typeface="Courier New" panose="02070309020205020404" pitchFamily="49" charset="0"/>
              </a:rPr>
              <a:t>?</a:t>
            </a:r>
          </a:p>
        </p:txBody>
      </p:sp>
      <p:sp>
        <p:nvSpPr>
          <p:cNvPr id="335" name="TextBox 16"/>
          <p:cNvSpPr txBox="1"/>
          <p:nvPr/>
        </p:nvSpPr>
        <p:spPr>
          <a:xfrm>
            <a:off x="1666875" y="4886325"/>
            <a:ext cx="466725" cy="553998"/>
          </a:xfrm>
          <a:prstGeom prst="rect">
            <a:avLst/>
          </a:prstGeom>
          <a:effectLst/>
        </p:spPr>
        <p:txBody>
          <a:bodyPr wrap="square" rtlCol="0" anchor="t">
            <a:spAutoFit/>
          </a:bodyPr>
          <a:lstStyle/>
          <a:p>
            <a:pPr algn="l"/>
            <a:r>
              <a:rPr lang="en-US" sz="3000" b="0" i="0" u="none" spc="0" dirty="0" smtClean="0">
                <a:solidFill>
                  <a:srgbClr val="000000"/>
                </a:solidFill>
                <a:latin typeface="Impact"/>
              </a:rPr>
              <a:t>6.</a:t>
            </a:r>
          </a:p>
        </p:txBody>
      </p:sp>
      <p:sp>
        <p:nvSpPr>
          <p:cNvPr id="336" name="TextBox 17"/>
          <p:cNvSpPr txBox="1"/>
          <p:nvPr/>
        </p:nvSpPr>
        <p:spPr>
          <a:xfrm>
            <a:off x="2152650" y="4924425"/>
            <a:ext cx="3409950" cy="523220"/>
          </a:xfrm>
          <a:prstGeom prst="rect">
            <a:avLst/>
          </a:prstGeom>
          <a:effectLst/>
        </p:spPr>
        <p:txBody>
          <a:bodyPr wrap="square" rtlCol="0" anchor="t">
            <a:spAutoFit/>
          </a:bodyPr>
          <a:lstStyle/>
          <a:p>
            <a:pPr algn="l"/>
            <a:r>
              <a:rPr lang="en-US" sz="1400" b="1" i="0" u="none" spc="0" dirty="0" smtClean="0">
                <a:solidFill>
                  <a:srgbClr val="204A7E"/>
                </a:solidFill>
                <a:latin typeface="Courier New" panose="02070309020205020404" pitchFamily="49" charset="0"/>
                <a:cs typeface="Courier New" panose="02070309020205020404" pitchFamily="49" charset="0"/>
              </a:rPr>
              <a:t>What </a:t>
            </a:r>
            <a:r>
              <a:rPr lang="en-US" sz="1400" b="1" i="0" u="none" spc="0" dirty="0" smtClean="0">
                <a:solidFill>
                  <a:srgbClr val="204A7E"/>
                </a:solidFill>
                <a:latin typeface="Courier New" panose="02070309020205020404" pitchFamily="49" charset="0"/>
                <a:cs typeface="Courier New" panose="02070309020205020404" pitchFamily="49" charset="0"/>
              </a:rPr>
              <a:t>To Do </a:t>
            </a:r>
            <a:r>
              <a:rPr lang="en-US" sz="1400" b="1" i="0" u="none" spc="0" dirty="0" smtClean="0">
                <a:solidFill>
                  <a:srgbClr val="204A7E"/>
                </a:solidFill>
                <a:latin typeface="Courier New" panose="02070309020205020404" pitchFamily="49" charset="0"/>
                <a:cs typeface="Courier New" panose="02070309020205020404" pitchFamily="49" charset="0"/>
              </a:rPr>
              <a:t>in </a:t>
            </a:r>
            <a:r>
              <a:rPr lang="en-US" sz="1400" b="1" i="0" u="none" spc="0" dirty="0" smtClean="0">
                <a:solidFill>
                  <a:srgbClr val="204A7E"/>
                </a:solidFill>
                <a:latin typeface="Courier New" panose="02070309020205020404" pitchFamily="49" charset="0"/>
                <a:cs typeface="Courier New" panose="02070309020205020404" pitchFamily="49" charset="0"/>
              </a:rPr>
              <a:t>Case </a:t>
            </a:r>
            <a:r>
              <a:rPr lang="en-US" sz="1400" b="1" i="0" u="none" spc="0" dirty="0" smtClean="0">
                <a:solidFill>
                  <a:srgbClr val="204A7E"/>
                </a:solidFill>
                <a:latin typeface="Courier New" panose="02070309020205020404" pitchFamily="49" charset="0"/>
                <a:cs typeface="Courier New" panose="02070309020205020404" pitchFamily="49" charset="0"/>
              </a:rPr>
              <a:t>
of an </a:t>
            </a:r>
            <a:r>
              <a:rPr lang="en-US" sz="1400" b="1" i="0" u="none" spc="0" dirty="0" smtClean="0">
                <a:solidFill>
                  <a:srgbClr val="204A7E"/>
                </a:solidFill>
                <a:latin typeface="Courier New" panose="02070309020205020404" pitchFamily="49" charset="0"/>
                <a:cs typeface="Courier New" panose="02070309020205020404" pitchFamily="49" charset="0"/>
              </a:rPr>
              <a:t>Incident</a:t>
            </a:r>
            <a:endParaRPr lang="en-US" sz="1400" b="1" i="0" u="none" spc="0" dirty="0" smtClean="0">
              <a:solidFill>
                <a:srgbClr val="204A7E"/>
              </a:solidFill>
              <a:latin typeface="Courier New" panose="02070309020205020404" pitchFamily="49" charset="0"/>
              <a:cs typeface="Courier New" panose="02070309020205020404" pitchFamily="49"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26"/>
                                        </p:tgtEl>
                                        <p:attrNameLst>
                                          <p:attrName>style.visibility</p:attrName>
                                        </p:attrNameLst>
                                      </p:cBhvr>
                                      <p:to>
                                        <p:strVal val="visible"/>
                                      </p:to>
                                    </p:set>
                                    <p:anim calcmode="lin" valueType="num">
                                      <p:cBhvr additive="base">
                                        <p:cTn id="7" dur="500" fill="hold"/>
                                        <p:tgtEl>
                                          <p:spTgt spid="326"/>
                                        </p:tgtEl>
                                        <p:attrNameLst>
                                          <p:attrName>ppt_x</p:attrName>
                                        </p:attrNameLst>
                                      </p:cBhvr>
                                      <p:tavLst>
                                        <p:tav tm="0">
                                          <p:val>
                                            <p:strVal val="1+#ppt_w/2"/>
                                          </p:val>
                                        </p:tav>
                                        <p:tav tm="100000">
                                          <p:val>
                                            <p:strVal val="#ppt_x"/>
                                          </p:val>
                                        </p:tav>
                                      </p:tavLst>
                                    </p:anim>
                                    <p:anim calcmode="lin" valueType="num">
                                      <p:cBhvr additive="base">
                                        <p:cTn id="8" dur="500" fill="hold"/>
                                        <p:tgtEl>
                                          <p:spTgt spid="3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28"/>
                                        </p:tgtEl>
                                        <p:attrNameLst>
                                          <p:attrName>style.visibility</p:attrName>
                                        </p:attrNameLst>
                                      </p:cBhvr>
                                      <p:to>
                                        <p:strVal val="visible"/>
                                      </p:to>
                                    </p:set>
                                    <p:anim calcmode="lin" valueType="num">
                                      <p:cBhvr additive="base">
                                        <p:cTn id="12" dur="500" fill="hold"/>
                                        <p:tgtEl>
                                          <p:spTgt spid="328"/>
                                        </p:tgtEl>
                                        <p:attrNameLst>
                                          <p:attrName>ppt_x</p:attrName>
                                        </p:attrNameLst>
                                      </p:cBhvr>
                                      <p:tavLst>
                                        <p:tav tm="0">
                                          <p:val>
                                            <p:strVal val="1+#ppt_w/2"/>
                                          </p:val>
                                        </p:tav>
                                        <p:tav tm="100000">
                                          <p:val>
                                            <p:strVal val="#ppt_x"/>
                                          </p:val>
                                        </p:tav>
                                      </p:tavLst>
                                    </p:anim>
                                    <p:anim calcmode="lin" valueType="num">
                                      <p:cBhvr additive="base">
                                        <p:cTn id="13" dur="500" fill="hold"/>
                                        <p:tgtEl>
                                          <p:spTgt spid="3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30"/>
                                        </p:tgtEl>
                                        <p:attrNameLst>
                                          <p:attrName>style.visibility</p:attrName>
                                        </p:attrNameLst>
                                      </p:cBhvr>
                                      <p:to>
                                        <p:strVal val="visible"/>
                                      </p:to>
                                    </p:set>
                                    <p:anim calcmode="lin" valueType="num">
                                      <p:cBhvr additive="base">
                                        <p:cTn id="17" dur="500" fill="hold"/>
                                        <p:tgtEl>
                                          <p:spTgt spid="330"/>
                                        </p:tgtEl>
                                        <p:attrNameLst>
                                          <p:attrName>ppt_x</p:attrName>
                                        </p:attrNameLst>
                                      </p:cBhvr>
                                      <p:tavLst>
                                        <p:tav tm="0">
                                          <p:val>
                                            <p:strVal val="1+#ppt_w/2"/>
                                          </p:val>
                                        </p:tav>
                                        <p:tav tm="100000">
                                          <p:val>
                                            <p:strVal val="#ppt_x"/>
                                          </p:val>
                                        </p:tav>
                                      </p:tavLst>
                                    </p:anim>
                                    <p:anim calcmode="lin" valueType="num">
                                      <p:cBhvr additive="base">
                                        <p:cTn id="18" dur="500" fill="hold"/>
                                        <p:tgtEl>
                                          <p:spTgt spid="33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32"/>
                                        </p:tgtEl>
                                        <p:attrNameLst>
                                          <p:attrName>style.visibility</p:attrName>
                                        </p:attrNameLst>
                                      </p:cBhvr>
                                      <p:to>
                                        <p:strVal val="visible"/>
                                      </p:to>
                                    </p:set>
                                    <p:anim calcmode="lin" valueType="num">
                                      <p:cBhvr additive="base">
                                        <p:cTn id="22" dur="500" fill="hold"/>
                                        <p:tgtEl>
                                          <p:spTgt spid="332"/>
                                        </p:tgtEl>
                                        <p:attrNameLst>
                                          <p:attrName>ppt_x</p:attrName>
                                        </p:attrNameLst>
                                      </p:cBhvr>
                                      <p:tavLst>
                                        <p:tav tm="0">
                                          <p:val>
                                            <p:strVal val="1+#ppt_w/2"/>
                                          </p:val>
                                        </p:tav>
                                        <p:tav tm="100000">
                                          <p:val>
                                            <p:strVal val="#ppt_x"/>
                                          </p:val>
                                        </p:tav>
                                      </p:tavLst>
                                    </p:anim>
                                    <p:anim calcmode="lin" valueType="num">
                                      <p:cBhvr additive="base">
                                        <p:cTn id="23" dur="500" fill="hold"/>
                                        <p:tgtEl>
                                          <p:spTgt spid="33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334"/>
                                        </p:tgtEl>
                                        <p:attrNameLst>
                                          <p:attrName>style.visibility</p:attrName>
                                        </p:attrNameLst>
                                      </p:cBhvr>
                                      <p:to>
                                        <p:strVal val="visible"/>
                                      </p:to>
                                    </p:set>
                                    <p:anim calcmode="lin" valueType="num">
                                      <p:cBhvr additive="base">
                                        <p:cTn id="27" dur="500" fill="hold"/>
                                        <p:tgtEl>
                                          <p:spTgt spid="334"/>
                                        </p:tgtEl>
                                        <p:attrNameLst>
                                          <p:attrName>ppt_x</p:attrName>
                                        </p:attrNameLst>
                                      </p:cBhvr>
                                      <p:tavLst>
                                        <p:tav tm="0">
                                          <p:val>
                                            <p:strVal val="1+#ppt_w/2"/>
                                          </p:val>
                                        </p:tav>
                                        <p:tav tm="100000">
                                          <p:val>
                                            <p:strVal val="#ppt_x"/>
                                          </p:val>
                                        </p:tav>
                                      </p:tavLst>
                                    </p:anim>
                                    <p:anim calcmode="lin" valueType="num">
                                      <p:cBhvr additive="base">
                                        <p:cTn id="28" dur="500" fill="hold"/>
                                        <p:tgtEl>
                                          <p:spTgt spid="33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336"/>
                                        </p:tgtEl>
                                        <p:attrNameLst>
                                          <p:attrName>style.visibility</p:attrName>
                                        </p:attrNameLst>
                                      </p:cBhvr>
                                      <p:to>
                                        <p:strVal val="visible"/>
                                      </p:to>
                                    </p:set>
                                    <p:anim calcmode="lin" valueType="num">
                                      <p:cBhvr additive="base">
                                        <p:cTn id="32" dur="500" fill="hold"/>
                                        <p:tgtEl>
                                          <p:spTgt spid="336"/>
                                        </p:tgtEl>
                                        <p:attrNameLst>
                                          <p:attrName>ppt_x</p:attrName>
                                        </p:attrNameLst>
                                      </p:cBhvr>
                                      <p:tavLst>
                                        <p:tav tm="0">
                                          <p:val>
                                            <p:strVal val="1+#ppt_w/2"/>
                                          </p:val>
                                        </p:tav>
                                        <p:tav tm="100000">
                                          <p:val>
                                            <p:strVal val="#ppt_x"/>
                                          </p:val>
                                        </p:tav>
                                      </p:tavLst>
                                    </p:anim>
                                    <p:anim calcmode="lin" valueType="num">
                                      <p:cBhvr additive="base">
                                        <p:cTn id="33" dur="500" fill="hold"/>
                                        <p:tgtEl>
                                          <p:spTgt spid="3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p:bldP spid="328" grpId="0"/>
      <p:bldP spid="330" grpId="0"/>
      <p:bldP spid="332" grpId="0"/>
      <p:bldP spid="334" grpId="0"/>
      <p:bldP spid="336"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480000">
            <a:off x="-587172" y="3021833"/>
            <a:ext cx="8763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480000">
            <a:off x="-312413" y="2381987"/>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953" name="TextBox 9"/>
          <p:cNvSpPr txBox="1"/>
          <p:nvPr/>
        </p:nvSpPr>
        <p:spPr>
          <a:xfrm>
            <a:off x="552450" y="333375"/>
            <a:ext cx="7124700" cy="1133475"/>
          </a:xfrm>
          <a:prstGeom prst="rect">
            <a:avLst/>
          </a:prstGeom>
          <a:effectLst/>
        </p:spPr>
        <p:txBody>
          <a:bodyPr wrap="square" rtlCol="0" anchor="t">
            <a:spAutoFit/>
          </a:bodyPr>
          <a:lstStyle/>
          <a:p>
            <a:pPr algn="l"/>
            <a:r>
              <a:rPr lang="en-US" sz="3975" b="0" i="0" u="none" spc="0" dirty="0" smtClean="0">
                <a:solidFill>
                  <a:srgbClr val="000000"/>
                </a:solidFill>
                <a:latin typeface="Impact"/>
              </a:rPr>
              <a:t>You can buy the correct insurance policy, or…..</a:t>
            </a:r>
          </a:p>
        </p:txBody>
      </p:sp>
      <p:pic>
        <p:nvPicPr>
          <p:cNvPr id="954" name="Picture37.jpg"/>
          <p:cNvPicPr>
            <a:picLocks noChangeAspect="1"/>
          </p:cNvPicPr>
          <p:nvPr/>
        </p:nvPicPr>
        <p:blipFill rotWithShape="1">
          <a:blip r:embed="rId2">
            <a:extLst>
              <a:ext uri="{28A0092B-C50C-407E-A947-70E740481C1C}">
                <a14:useLocalDpi xmlns:a14="http://schemas.microsoft.com/office/drawing/2010/main" val="0"/>
              </a:ext>
            </a:extLst>
          </a:blip>
          <a:srcRect b="20434"/>
          <a:stretch/>
        </p:blipFill>
        <p:spPr>
          <a:xfrm>
            <a:off x="609600" y="1866900"/>
            <a:ext cx="5486400" cy="2896513"/>
          </a:xfrm>
          <a:prstGeom prst="rect">
            <a:avLst/>
          </a:prstGeom>
          <a:effectLst/>
        </p:spPr>
      </p:pic>
      <p:sp>
        <p:nvSpPr>
          <p:cNvPr id="955" name="TextBox 10"/>
          <p:cNvSpPr txBox="1"/>
          <p:nvPr/>
        </p:nvSpPr>
        <p:spPr>
          <a:xfrm>
            <a:off x="581025" y="4972050"/>
            <a:ext cx="7124700" cy="342900"/>
          </a:xfrm>
          <a:prstGeom prst="rect">
            <a:avLst/>
          </a:prstGeom>
          <a:effectLst/>
        </p:spPr>
        <p:txBody>
          <a:bodyPr wrap="square" rtlCol="0" anchor="t">
            <a:spAutoFit/>
          </a:bodyPr>
          <a:lstStyle/>
          <a:p>
            <a:pPr algn="l"/>
            <a:r>
              <a:rPr lang="en-US" sz="2325" b="0" i="0" u="none" spc="0" dirty="0" smtClean="0">
                <a:solidFill>
                  <a:srgbClr val="000000"/>
                </a:solidFill>
                <a:latin typeface="Impact"/>
              </a:rPr>
              <a:t>write a check for damages and attorney costs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53"/>
                                        </p:tgtEl>
                                        <p:attrNameLst>
                                          <p:attrName>style.visibility</p:attrName>
                                        </p:attrNameLst>
                                      </p:cBhvr>
                                      <p:to>
                                        <p:strVal val="visible"/>
                                      </p:to>
                                    </p:set>
                                    <p:anim calcmode="lin" valueType="num">
                                      <p:cBhvr additive="base">
                                        <p:cTn id="7" dur="500" fill="hold"/>
                                        <p:tgtEl>
                                          <p:spTgt spid="953"/>
                                        </p:tgtEl>
                                        <p:attrNameLst>
                                          <p:attrName>ppt_x</p:attrName>
                                        </p:attrNameLst>
                                      </p:cBhvr>
                                      <p:tavLst>
                                        <p:tav tm="0">
                                          <p:val>
                                            <p:strVal val="#ppt_x"/>
                                          </p:val>
                                        </p:tav>
                                        <p:tav tm="100000">
                                          <p:val>
                                            <p:strVal val="#ppt_x"/>
                                          </p:val>
                                        </p:tav>
                                      </p:tavLst>
                                    </p:anim>
                                    <p:anim calcmode="lin" valueType="num">
                                      <p:cBhvr additive="base">
                                        <p:cTn id="8" dur="500" fill="hold"/>
                                        <p:tgtEl>
                                          <p:spTgt spid="95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54"/>
                                        </p:tgtEl>
                                        <p:attrNameLst>
                                          <p:attrName>style.visibility</p:attrName>
                                        </p:attrNameLst>
                                      </p:cBhvr>
                                      <p:to>
                                        <p:strVal val="visible"/>
                                      </p:to>
                                    </p:set>
                                    <p:anim calcmode="lin" valueType="num">
                                      <p:cBhvr>
                                        <p:cTn id="12" dur="500" fill="hold"/>
                                        <p:tgtEl>
                                          <p:spTgt spid="954"/>
                                        </p:tgtEl>
                                        <p:attrNameLst>
                                          <p:attrName>ppt_w</p:attrName>
                                        </p:attrNameLst>
                                      </p:cBhvr>
                                      <p:tavLst>
                                        <p:tav tm="0">
                                          <p:val>
                                            <p:fltVal val="0"/>
                                          </p:val>
                                        </p:tav>
                                        <p:tav tm="100000">
                                          <p:val>
                                            <p:strVal val="#ppt_w"/>
                                          </p:val>
                                        </p:tav>
                                      </p:tavLst>
                                    </p:anim>
                                    <p:anim calcmode="lin" valueType="num">
                                      <p:cBhvr>
                                        <p:cTn id="13" dur="500" fill="hold"/>
                                        <p:tgtEl>
                                          <p:spTgt spid="954"/>
                                        </p:tgtEl>
                                        <p:attrNameLst>
                                          <p:attrName>ppt_h</p:attrName>
                                        </p:attrNameLst>
                                      </p:cBhvr>
                                      <p:tavLst>
                                        <p:tav tm="0">
                                          <p:val>
                                            <p:fltVal val="0"/>
                                          </p:val>
                                        </p:tav>
                                        <p:tav tm="100000">
                                          <p:val>
                                            <p:strVal val="#ppt_h"/>
                                          </p:val>
                                        </p:tav>
                                      </p:tavLst>
                                    </p:anim>
                                    <p:animEffect transition="in" filter="fade">
                                      <p:cBhvr>
                                        <p:cTn id="14" dur="500"/>
                                        <p:tgtEl>
                                          <p:spTgt spid="95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55"/>
                                        </p:tgtEl>
                                        <p:attrNameLst>
                                          <p:attrName>style.visibility</p:attrName>
                                        </p:attrNameLst>
                                      </p:cBhvr>
                                      <p:to>
                                        <p:strVal val="visible"/>
                                      </p:to>
                                    </p:set>
                                    <p:animEffect transition="in" filter="fade">
                                      <p:cBhvr>
                                        <p:cTn id="18" dur="500"/>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 grpId="0"/>
      <p:bldP spid="955"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5" name="Rectangle 18"/>
          <p:cNvSpPr/>
          <p:nvPr/>
        </p:nvSpPr>
        <p:spPr>
          <a:xfrm rot="-120000">
            <a:off x="-75875" y="314324"/>
            <a:ext cx="7829550" cy="1209675"/>
          </a:xfrm>
          <a:prstGeom prst="rect">
            <a:avLst/>
          </a:prstGeom>
          <a:solidFill>
            <a:srgbClr val="F48B18"/>
          </a:solidFill>
          <a:ln w="9525">
            <a:noFill/>
          </a:ln>
          <a:effectLst>
            <a:outerShdw blurRad="50800" dist="38100" dir="2700000" algn="tl" rotWithShape="0">
              <a:srgbClr val="000000">
                <a:alpha val="20000"/>
              </a:srgbClr>
            </a:outerShdw>
          </a:effectLst>
        </p:spPr>
        <p:txBody>
          <a:bodyPr wrap="square" rtlCol="0" anchor="ctr">
            <a:spAutoFit/>
          </a:bodyPr>
          <a:lstStyle/>
          <a:p>
            <a:pPr algn="l"/>
            <a:endParaRPr/>
          </a:p>
        </p:txBody>
      </p:sp>
      <p:sp>
        <p:nvSpPr>
          <p:cNvPr id="958" name="TextBox 1"/>
          <p:cNvSpPr txBox="1"/>
          <p:nvPr/>
        </p:nvSpPr>
        <p:spPr>
          <a:xfrm rot="-120000">
            <a:off x="1535807" y="467304"/>
            <a:ext cx="5438775" cy="771525"/>
          </a:xfrm>
          <a:prstGeom prst="rect">
            <a:avLst/>
          </a:prstGeom>
          <a:effectLst/>
        </p:spPr>
        <p:txBody>
          <a:bodyPr wrap="square" rtlCol="0" anchor="t">
            <a:spAutoFit/>
          </a:bodyPr>
          <a:lstStyle/>
          <a:p>
            <a:pPr algn="l"/>
            <a:r>
              <a:rPr lang="en-US" sz="2700" b="0" i="0" u="none" spc="0" dirty="0" smtClean="0">
                <a:solidFill>
                  <a:srgbClr val="000000"/>
                </a:solidFill>
                <a:latin typeface="Impact"/>
              </a:rPr>
              <a:t>You should’ve made the time to review that insurance….</a:t>
            </a:r>
          </a:p>
        </p:txBody>
      </p:sp>
      <p:pic>
        <p:nvPicPr>
          <p:cNvPr id="959" name="Picture38.jpg"/>
          <p:cNvPicPr>
            <a:picLocks noChangeAspect="1"/>
          </p:cNvPicPr>
          <p:nvPr/>
        </p:nvPicPr>
        <p:blipFill>
          <a:blip r:embed="rId2"/>
          <a:stretch>
            <a:fillRect/>
          </a:stretch>
        </p:blipFill>
        <p:spPr>
          <a:xfrm rot="120000">
            <a:off x="1642769" y="2058577"/>
            <a:ext cx="4321825" cy="3239094"/>
          </a:xfrm>
          <a:prstGeom prst="rect">
            <a:avLst/>
          </a:prstGeom>
          <a:ln w="57150">
            <a:solidFill>
              <a:schemeClr val="bg1"/>
            </a:solidFill>
          </a:ln>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3" fill="hold" grpId="0" nodeType="withEffect">
                                  <p:stCondLst>
                                    <p:cond delay="0"/>
                                  </p:stCondLst>
                                  <p:childTnLst>
                                    <p:set>
                                      <p:cBhvr>
                                        <p:cTn id="9" dur="1" fill="hold">
                                          <p:stCondLst>
                                            <p:cond delay="0"/>
                                          </p:stCondLst>
                                        </p:cTn>
                                        <p:tgtEl>
                                          <p:spTgt spid="958"/>
                                        </p:tgtEl>
                                        <p:attrNameLst>
                                          <p:attrName>style.visibility</p:attrName>
                                        </p:attrNameLst>
                                      </p:cBhvr>
                                      <p:to>
                                        <p:strVal val="visible"/>
                                      </p:to>
                                    </p:set>
                                    <p:anim calcmode="lin" valueType="num">
                                      <p:cBhvr additive="base">
                                        <p:cTn id="10" dur="500" fill="hold"/>
                                        <p:tgtEl>
                                          <p:spTgt spid="958"/>
                                        </p:tgtEl>
                                        <p:attrNameLst>
                                          <p:attrName>ppt_x</p:attrName>
                                        </p:attrNameLst>
                                      </p:cBhvr>
                                      <p:tavLst>
                                        <p:tav tm="0">
                                          <p:val>
                                            <p:strVal val="1+#ppt_w/2"/>
                                          </p:val>
                                        </p:tav>
                                        <p:tav tm="100000">
                                          <p:val>
                                            <p:strVal val="#ppt_x"/>
                                          </p:val>
                                        </p:tav>
                                      </p:tavLst>
                                    </p:anim>
                                    <p:anim calcmode="lin" valueType="num">
                                      <p:cBhvr additive="base">
                                        <p:cTn id="11" dur="500" fill="hold"/>
                                        <p:tgtEl>
                                          <p:spTgt spid="958"/>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31" presetClass="entr" presetSubtype="0" fill="hold" nodeType="afterEffect">
                                  <p:stCondLst>
                                    <p:cond delay="0"/>
                                  </p:stCondLst>
                                  <p:childTnLst>
                                    <p:set>
                                      <p:cBhvr>
                                        <p:cTn id="14" dur="1" fill="hold">
                                          <p:stCondLst>
                                            <p:cond delay="0"/>
                                          </p:stCondLst>
                                        </p:cTn>
                                        <p:tgtEl>
                                          <p:spTgt spid="959"/>
                                        </p:tgtEl>
                                        <p:attrNameLst>
                                          <p:attrName>style.visibility</p:attrName>
                                        </p:attrNameLst>
                                      </p:cBhvr>
                                      <p:to>
                                        <p:strVal val="visible"/>
                                      </p:to>
                                    </p:set>
                                    <p:anim calcmode="lin" valueType="num">
                                      <p:cBhvr>
                                        <p:cTn id="15" dur="1000" fill="hold"/>
                                        <p:tgtEl>
                                          <p:spTgt spid="959"/>
                                        </p:tgtEl>
                                        <p:attrNameLst>
                                          <p:attrName>ppt_w</p:attrName>
                                        </p:attrNameLst>
                                      </p:cBhvr>
                                      <p:tavLst>
                                        <p:tav tm="0">
                                          <p:val>
                                            <p:fltVal val="0"/>
                                          </p:val>
                                        </p:tav>
                                        <p:tav tm="100000">
                                          <p:val>
                                            <p:strVal val="#ppt_w"/>
                                          </p:val>
                                        </p:tav>
                                      </p:tavLst>
                                    </p:anim>
                                    <p:anim calcmode="lin" valueType="num">
                                      <p:cBhvr>
                                        <p:cTn id="16" dur="1000" fill="hold"/>
                                        <p:tgtEl>
                                          <p:spTgt spid="959"/>
                                        </p:tgtEl>
                                        <p:attrNameLst>
                                          <p:attrName>ppt_h</p:attrName>
                                        </p:attrNameLst>
                                      </p:cBhvr>
                                      <p:tavLst>
                                        <p:tav tm="0">
                                          <p:val>
                                            <p:fltVal val="0"/>
                                          </p:val>
                                        </p:tav>
                                        <p:tav tm="100000">
                                          <p:val>
                                            <p:strVal val="#ppt_h"/>
                                          </p:val>
                                        </p:tav>
                                      </p:tavLst>
                                    </p:anim>
                                    <p:anim calcmode="lin" valueType="num">
                                      <p:cBhvr>
                                        <p:cTn id="17" dur="1000" fill="hold"/>
                                        <p:tgtEl>
                                          <p:spTgt spid="959"/>
                                        </p:tgtEl>
                                        <p:attrNameLst>
                                          <p:attrName>style.rotation</p:attrName>
                                        </p:attrNameLst>
                                      </p:cBhvr>
                                      <p:tavLst>
                                        <p:tav tm="0">
                                          <p:val>
                                            <p:fltVal val="90"/>
                                          </p:val>
                                        </p:tav>
                                        <p:tav tm="100000">
                                          <p:val>
                                            <p:fltVal val="0"/>
                                          </p:val>
                                        </p:tav>
                                      </p:tavLst>
                                    </p:anim>
                                    <p:animEffect transition="in" filter="fade">
                                      <p:cBhvr>
                                        <p:cTn id="18" dur="1000"/>
                                        <p:tgtEl>
                                          <p:spTgt spid="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58"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17B6FF"/>
        </a:solidFill>
        <a:effectLst/>
      </p:bgPr>
    </p:bg>
    <p:spTree>
      <p:nvGrpSpPr>
        <p:cNvPr id="1" name=""/>
        <p:cNvGrpSpPr/>
        <p:nvPr/>
      </p:nvGrpSpPr>
      <p:grpSpPr>
        <a:xfrm>
          <a:off x="0" y="0"/>
          <a:ext cx="0" cy="0"/>
          <a:chOff x="0" y="0"/>
          <a:chExt cx="0" cy="0"/>
        </a:xfrm>
      </p:grpSpPr>
      <p:sp>
        <p:nvSpPr>
          <p:cNvPr id="373" name="Rectangle2 7"/>
          <p:cNvSpPr/>
          <p:nvPr/>
        </p:nvSpPr>
        <p:spPr>
          <a:xfrm>
            <a:off x="-514350" y="1790700"/>
            <a:ext cx="9648825" cy="3200400"/>
          </a:xfrm>
          <a:prstGeom prst="rect">
            <a:avLst/>
          </a:prstGeom>
          <a:solidFill>
            <a:srgbClr val="000000"/>
          </a:solidFill>
          <a:ln w="9525">
            <a:solidFill>
              <a:srgbClr val="000000"/>
            </a:solidFill>
          </a:ln>
          <a:effectLst/>
        </p:spPr>
        <p:txBody>
          <a:bodyPr wrap="square" rtlCol="0" anchor="ctr">
            <a:spAutoFit/>
          </a:bodyPr>
          <a:lstStyle/>
          <a:p>
            <a:pPr algn="ctr"/>
            <a:endParaRPr/>
          </a:p>
        </p:txBody>
      </p:sp>
      <p:sp>
        <p:nvSpPr>
          <p:cNvPr id="11" name="Rectangle 10"/>
          <p:cNvSpPr/>
          <p:nvPr/>
        </p:nvSpPr>
        <p:spPr>
          <a:xfrm rot="-180000">
            <a:off x="-609598" y="852139"/>
            <a:ext cx="8763000" cy="1295400"/>
          </a:xfrm>
          <a:prstGeom prst="rect">
            <a:avLst/>
          </a:prstGeom>
          <a:solidFill>
            <a:srgbClr val="86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80000">
            <a:off x="-334839" y="212293"/>
            <a:ext cx="8153400" cy="1555781"/>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Impact" panose="020B0806030902050204" pitchFamily="34" charset="0"/>
            </a:endParaRPr>
          </a:p>
        </p:txBody>
      </p:sp>
      <p:sp>
        <p:nvSpPr>
          <p:cNvPr id="374" name="TextBox 1"/>
          <p:cNvSpPr txBox="1"/>
          <p:nvPr/>
        </p:nvSpPr>
        <p:spPr>
          <a:xfrm>
            <a:off x="5838825" y="7839075"/>
            <a:ext cx="11153775" cy="428625"/>
          </a:xfrm>
          <a:prstGeom prst="rect">
            <a:avLst/>
          </a:prstGeom>
          <a:effectLst/>
        </p:spPr>
        <p:txBody>
          <a:bodyPr wrap="square" rtlCol="0" anchor="t">
            <a:spAutoFit/>
          </a:bodyPr>
          <a:lstStyle/>
          <a:p>
            <a:pPr algn="l"/>
            <a:r>
              <a:rPr lang="en-US" sz="3150" b="0" i="0" u="none" spc="0" dirty="0" smtClean="0">
                <a:solidFill>
                  <a:srgbClr val="F8941D"/>
                </a:solidFill>
                <a:latin typeface="Nina Compressed"/>
              </a:rPr>
              <a:t>You can't be  a little pregnant.</a:t>
            </a:r>
          </a:p>
        </p:txBody>
      </p:sp>
      <p:sp>
        <p:nvSpPr>
          <p:cNvPr id="375" name="Rectangle2 2"/>
          <p:cNvSpPr/>
          <p:nvPr/>
        </p:nvSpPr>
        <p:spPr>
          <a:xfrm>
            <a:off x="895350" y="7943850"/>
            <a:ext cx="4667250" cy="76200"/>
          </a:xfrm>
          <a:prstGeom prst="rect">
            <a:avLst/>
          </a:prstGeom>
          <a:solidFill>
            <a:srgbClr val="FDB60F"/>
          </a:solidFill>
          <a:effectLst/>
        </p:spPr>
        <p:txBody>
          <a:bodyPr wrap="square" rtlCol="0" anchor="ctr">
            <a:spAutoFit/>
          </a:bodyPr>
          <a:lstStyle/>
          <a:p>
            <a:pPr algn="ctr"/>
            <a:endParaRPr/>
          </a:p>
        </p:txBody>
      </p:sp>
      <p:sp>
        <p:nvSpPr>
          <p:cNvPr id="376" name="Ellipse2 1"/>
          <p:cNvSpPr/>
          <p:nvPr/>
        </p:nvSpPr>
        <p:spPr>
          <a:xfrm>
            <a:off x="6410325" y="7191375"/>
            <a:ext cx="333375" cy="209550"/>
          </a:xfrm>
          <a:prstGeom prst="ellipse">
            <a:avLst/>
          </a:prstGeom>
          <a:solidFill>
            <a:srgbClr val="000000"/>
          </a:solidFill>
          <a:ln w="9525">
            <a:solidFill>
              <a:srgbClr val="000000"/>
            </a:solidFill>
          </a:ln>
          <a:effectLst/>
        </p:spPr>
        <p:txBody>
          <a:bodyPr wrap="square" rtlCol="0" anchor="ctr">
            <a:spAutoFit/>
          </a:bodyPr>
          <a:lstStyle/>
          <a:p>
            <a:pPr algn="ctr"/>
            <a:endParaRPr/>
          </a:p>
        </p:txBody>
      </p:sp>
      <p:sp>
        <p:nvSpPr>
          <p:cNvPr id="377" name="Rectangle2 6"/>
          <p:cNvSpPr/>
          <p:nvPr/>
        </p:nvSpPr>
        <p:spPr>
          <a:xfrm>
            <a:off x="895350" y="7534275"/>
            <a:ext cx="11430000" cy="95250"/>
          </a:xfrm>
          <a:prstGeom prst="rect">
            <a:avLst/>
          </a:prstGeom>
          <a:solidFill>
            <a:srgbClr val="1C1C1C"/>
          </a:solidFill>
          <a:ln w="9525">
            <a:solidFill>
              <a:srgbClr val="000000"/>
            </a:solidFill>
          </a:ln>
          <a:effectLst/>
        </p:spPr>
        <p:txBody>
          <a:bodyPr wrap="square" rtlCol="0" anchor="ctr">
            <a:spAutoFit/>
          </a:bodyPr>
          <a:lstStyle/>
          <a:p>
            <a:pPr algn="ctr"/>
            <a:endParaRPr/>
          </a:p>
        </p:txBody>
      </p:sp>
      <p:sp>
        <p:nvSpPr>
          <p:cNvPr id="379" name="Rectangle 5"/>
          <p:cNvSpPr/>
          <p:nvPr/>
        </p:nvSpPr>
        <p:spPr>
          <a:xfrm>
            <a:off x="0" y="-266700"/>
            <a:ext cx="7629525" cy="2400300"/>
          </a:xfrm>
          <a:prstGeom prst="rect">
            <a:avLst/>
          </a:prstGeom>
          <a:effectLst/>
        </p:spPr>
        <p:txBody>
          <a:bodyPr wrap="square" rtlCol="0" anchor="ctr">
            <a:spAutoFit/>
          </a:bodyPr>
          <a:lstStyle/>
          <a:p>
            <a:pPr algn="ctr"/>
            <a:r>
              <a:rPr lang="en-US" sz="4650" b="0" i="0" u="none" spc="0" dirty="0" smtClean="0">
                <a:solidFill>
                  <a:srgbClr val="000000"/>
                </a:solidFill>
                <a:latin typeface="Impact"/>
              </a:rPr>
              <a:t>REMEMBER!</a:t>
            </a:r>
          </a:p>
        </p:txBody>
      </p:sp>
      <p:sp>
        <p:nvSpPr>
          <p:cNvPr id="380" name="TextBox 2"/>
          <p:cNvSpPr txBox="1"/>
          <p:nvPr/>
        </p:nvSpPr>
        <p:spPr>
          <a:xfrm>
            <a:off x="3724275" y="2923282"/>
            <a:ext cx="3514725" cy="1077218"/>
          </a:xfrm>
          <a:prstGeom prst="rect">
            <a:avLst/>
          </a:prstGeom>
          <a:effectLst/>
        </p:spPr>
        <p:txBody>
          <a:bodyPr wrap="square" rtlCol="0" anchor="t">
            <a:spAutoFit/>
          </a:bodyPr>
          <a:lstStyle/>
          <a:p>
            <a:pPr algn="ctr"/>
            <a:r>
              <a:rPr lang="en-US" sz="3200" b="0" i="0" u="none" spc="0" dirty="0" smtClean="0">
                <a:solidFill>
                  <a:srgbClr val="FFFFFF"/>
                </a:solidFill>
                <a:latin typeface="Impact"/>
              </a:rPr>
              <a:t>You can't be a little bit pregnant!</a:t>
            </a:r>
          </a:p>
        </p:txBody>
      </p:sp>
      <p:pic>
        <p:nvPicPr>
          <p:cNvPr id="381" name="1065306_11970783.jpg"/>
          <p:cNvPicPr>
            <a:picLocks noChangeAspect="1"/>
          </p:cNvPicPr>
          <p:nvPr/>
        </p:nvPicPr>
        <p:blipFill>
          <a:blip r:embed="rId2"/>
          <a:srcRect l="240" t="1049" r="19615" b="2411"/>
          <a:stretch>
            <a:fillRect/>
          </a:stretch>
        </p:blipFill>
        <p:spPr>
          <a:xfrm rot="-240000">
            <a:off x="876300" y="2028825"/>
            <a:ext cx="2562225" cy="3219450"/>
          </a:xfrm>
          <a:prstGeom prst="rect">
            <a:avLst/>
          </a:prstGeom>
          <a:ln w="57150">
            <a:solidFill>
              <a:schemeClr val="bg1"/>
            </a:solidFill>
          </a:ln>
          <a:effectLst/>
        </p:spPr>
      </p:pic>
    </p:spTree>
    <p:extLst>
      <p:ext uri="{BB962C8B-B14F-4D97-AF65-F5344CB8AC3E}">
        <p14:creationId xmlns:p14="http://schemas.microsoft.com/office/powerpoint/2010/main" val="155859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p:cTn id="7" dur="1000" fill="hold"/>
                                        <p:tgtEl>
                                          <p:spTgt spid="379"/>
                                        </p:tgtEl>
                                        <p:attrNameLst>
                                          <p:attrName>ppt_w</p:attrName>
                                        </p:attrNameLst>
                                      </p:cBhvr>
                                      <p:tavLst>
                                        <p:tav tm="0">
                                          <p:val>
                                            <p:fltVal val="0"/>
                                          </p:val>
                                        </p:tav>
                                        <p:tav tm="100000">
                                          <p:val>
                                            <p:strVal val="#ppt_w"/>
                                          </p:val>
                                        </p:tav>
                                      </p:tavLst>
                                    </p:anim>
                                    <p:anim calcmode="lin" valueType="num">
                                      <p:cBhvr>
                                        <p:cTn id="8" dur="1000" fill="hold"/>
                                        <p:tgtEl>
                                          <p:spTgt spid="379"/>
                                        </p:tgtEl>
                                        <p:attrNameLst>
                                          <p:attrName>ppt_h</p:attrName>
                                        </p:attrNameLst>
                                      </p:cBhvr>
                                      <p:tavLst>
                                        <p:tav tm="0">
                                          <p:val>
                                            <p:fltVal val="0"/>
                                          </p:val>
                                        </p:tav>
                                        <p:tav tm="100000">
                                          <p:val>
                                            <p:strVal val="#ppt_h"/>
                                          </p:val>
                                        </p:tav>
                                      </p:tavLst>
                                    </p:anim>
                                    <p:anim calcmode="lin" valueType="num">
                                      <p:cBhvr>
                                        <p:cTn id="9" dur="1000" fill="hold"/>
                                        <p:tgtEl>
                                          <p:spTgt spid="379"/>
                                        </p:tgtEl>
                                        <p:attrNameLst>
                                          <p:attrName>style.rotation</p:attrName>
                                        </p:attrNameLst>
                                      </p:cBhvr>
                                      <p:tavLst>
                                        <p:tav tm="0">
                                          <p:val>
                                            <p:fltVal val="90"/>
                                          </p:val>
                                        </p:tav>
                                        <p:tav tm="100000">
                                          <p:val>
                                            <p:fltVal val="0"/>
                                          </p:val>
                                        </p:tav>
                                      </p:tavLst>
                                    </p:anim>
                                    <p:animEffect transition="in" filter="fade">
                                      <p:cBhvr>
                                        <p:cTn id="10" dur="1000"/>
                                        <p:tgtEl>
                                          <p:spTgt spid="379"/>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380"/>
                                        </p:tgtEl>
                                        <p:attrNameLst>
                                          <p:attrName>style.visibility</p:attrName>
                                        </p:attrNameLst>
                                      </p:cBhvr>
                                      <p:to>
                                        <p:strVal val="visible"/>
                                      </p:to>
                                    </p:set>
                                    <p:anim calcmode="lin" valueType="num">
                                      <p:cBhvr additive="base">
                                        <p:cTn id="14" dur="500" fill="hold"/>
                                        <p:tgtEl>
                                          <p:spTgt spid="380"/>
                                        </p:tgtEl>
                                        <p:attrNameLst>
                                          <p:attrName>ppt_x</p:attrName>
                                        </p:attrNameLst>
                                      </p:cBhvr>
                                      <p:tavLst>
                                        <p:tav tm="0">
                                          <p:val>
                                            <p:strVal val="0-#ppt_w/2"/>
                                          </p:val>
                                        </p:tav>
                                        <p:tav tm="100000">
                                          <p:val>
                                            <p:strVal val="#ppt_x"/>
                                          </p:val>
                                        </p:tav>
                                      </p:tavLst>
                                    </p:anim>
                                    <p:anim calcmode="lin" valueType="num">
                                      <p:cBhvr additive="base">
                                        <p:cTn id="15" dur="500" fill="hold"/>
                                        <p:tgtEl>
                                          <p:spTgt spid="38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81"/>
                                        </p:tgtEl>
                                        <p:attrNameLst>
                                          <p:attrName>style.visibility</p:attrName>
                                        </p:attrNameLst>
                                      </p:cBhvr>
                                      <p:to>
                                        <p:strVal val="visible"/>
                                      </p:to>
                                    </p:set>
                                    <p:anim calcmode="lin" valueType="num">
                                      <p:cBhvr additive="base">
                                        <p:cTn id="18" dur="500" fill="hold"/>
                                        <p:tgtEl>
                                          <p:spTgt spid="381"/>
                                        </p:tgtEl>
                                        <p:attrNameLst>
                                          <p:attrName>ppt_x</p:attrName>
                                        </p:attrNameLst>
                                      </p:cBhvr>
                                      <p:tavLst>
                                        <p:tav tm="0">
                                          <p:val>
                                            <p:strVal val="1+#ppt_w/2"/>
                                          </p:val>
                                        </p:tav>
                                        <p:tav tm="100000">
                                          <p:val>
                                            <p:strVal val="#ppt_x"/>
                                          </p:val>
                                        </p:tav>
                                      </p:tavLst>
                                    </p:anim>
                                    <p:anim calcmode="lin" valueType="num">
                                      <p:cBhvr additive="base">
                                        <p:cTn id="19" dur="500" fill="hold"/>
                                        <p:tgtEl>
                                          <p:spTgt spid="3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p:bldP spid="380"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53B2E4"/>
        </a:solidFill>
        <a:effectLst/>
      </p:bgPr>
    </p:bg>
    <p:spTree>
      <p:nvGrpSpPr>
        <p:cNvPr id="1" name=""/>
        <p:cNvGrpSpPr/>
        <p:nvPr/>
      </p:nvGrpSpPr>
      <p:grpSpPr>
        <a:xfrm>
          <a:off x="0" y="0"/>
          <a:ext cx="0" cy="0"/>
          <a:chOff x="0" y="0"/>
          <a:chExt cx="0" cy="0"/>
        </a:xfrm>
      </p:grpSpPr>
      <p:sp>
        <p:nvSpPr>
          <p:cNvPr id="6" name="Rectangle 5"/>
          <p:cNvSpPr/>
          <p:nvPr/>
        </p:nvSpPr>
        <p:spPr>
          <a:xfrm rot="-180000">
            <a:off x="-152400" y="4223525"/>
            <a:ext cx="5638800" cy="10668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Rectangle 4"/>
          <p:cNvSpPr/>
          <p:nvPr/>
        </p:nvSpPr>
        <p:spPr>
          <a:xfrm rot="-240000">
            <a:off x="-1949535" y="3547969"/>
            <a:ext cx="8915400" cy="1219200"/>
          </a:xfrm>
          <a:prstGeom prst="rect">
            <a:avLst/>
          </a:prstGeom>
          <a:solidFill>
            <a:srgbClr val="86B3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SlideNum 1"/>
          <p:cNvSpPr txBox="1"/>
          <p:nvPr/>
        </p:nvSpPr>
        <p:spPr>
          <a:xfrm>
            <a:off x="5486400" y="5848350"/>
            <a:ext cx="2133600" cy="361950"/>
          </a:xfrm>
          <a:prstGeom prst="rect">
            <a:avLst/>
          </a:prstGeom>
          <a:effectLst/>
        </p:spPr>
        <p:txBody>
          <a:bodyPr wrap="square" rtlCol="0" anchor="ctr">
            <a:spAutoFit/>
          </a:bodyPr>
          <a:lstStyle/>
          <a:p>
            <a:pPr algn="r"/>
            <a:r>
              <a:rPr lang="en-US" sz="975" b="0" i="0" u="none" spc="0" dirty="0" smtClean="0">
                <a:solidFill>
                  <a:srgbClr val="3F3F3F"/>
                </a:solidFill>
                <a:latin typeface="Nina Compressed"/>
              </a:rPr>
              <a:t>35</a:t>
            </a:r>
          </a:p>
        </p:txBody>
      </p:sp>
      <p:sp>
        <p:nvSpPr>
          <p:cNvPr id="2" name="Rectangle 1"/>
          <p:cNvSpPr/>
          <p:nvPr/>
        </p:nvSpPr>
        <p:spPr>
          <a:xfrm rot="-240000">
            <a:off x="-322107" y="1928236"/>
            <a:ext cx="8382000" cy="1981200"/>
          </a:xfrm>
          <a:prstGeom prst="rect">
            <a:avLst/>
          </a:prstGeom>
          <a:solidFill>
            <a:srgbClr val="F48B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240000">
            <a:off x="667975" y="2036312"/>
            <a:ext cx="2221692" cy="2041585"/>
          </a:xfrm>
          <a:prstGeom prst="rect">
            <a:avLst/>
          </a:prstGeom>
          <a:noFill/>
        </p:spPr>
        <p:txBody>
          <a:bodyPr wrap="square" rtlCol="0">
            <a:spAutoFit/>
          </a:bodyPr>
          <a:lstStyle/>
          <a:p>
            <a:pPr marL="91440" algn="ctr">
              <a:lnSpc>
                <a:spcPts val="7600"/>
              </a:lnSpc>
            </a:pPr>
            <a:r>
              <a:rPr lang="en-US" sz="5000" dirty="0" smtClean="0">
                <a:solidFill>
                  <a:schemeClr val="bg1"/>
                </a:solidFill>
                <a:effectLst>
                  <a:outerShdw blurRad="50800" dist="38100" dir="2700000" algn="tl" rotWithShape="0">
                    <a:prstClr val="black">
                      <a:alpha val="40000"/>
                    </a:prstClr>
                  </a:outerShdw>
                </a:effectLst>
                <a:latin typeface="Impact" panose="020B0806030902050204" pitchFamily="34" charset="0"/>
                <a:ea typeface="Adobe Gothic Std B" pitchFamily="34" charset="-128"/>
              </a:rPr>
              <a:t>THANK</a:t>
            </a:r>
            <a:r>
              <a:rPr lang="en-US" dirty="0" smtClean="0">
                <a:solidFill>
                  <a:schemeClr val="bg1"/>
                </a:solidFill>
                <a:effectLst>
                  <a:outerShdw blurRad="50800" dist="38100" dir="2700000" algn="tl" rotWithShape="0">
                    <a:prstClr val="black">
                      <a:alpha val="40000"/>
                    </a:prstClr>
                  </a:outerShdw>
                </a:effectLst>
                <a:latin typeface="Impact" panose="020B0806030902050204" pitchFamily="34" charset="0"/>
                <a:ea typeface="Adobe Gothic Std B" pitchFamily="34" charset="-128"/>
              </a:rPr>
              <a:t/>
            </a:r>
            <a:br>
              <a:rPr lang="en-US" dirty="0" smtClean="0">
                <a:solidFill>
                  <a:schemeClr val="bg1"/>
                </a:solidFill>
                <a:effectLst>
                  <a:outerShdw blurRad="50800" dist="38100" dir="2700000" algn="tl" rotWithShape="0">
                    <a:prstClr val="black">
                      <a:alpha val="40000"/>
                    </a:prstClr>
                  </a:outerShdw>
                </a:effectLst>
                <a:latin typeface="Impact" panose="020B0806030902050204" pitchFamily="34" charset="0"/>
                <a:ea typeface="Adobe Gothic Std B" pitchFamily="34" charset="-128"/>
              </a:rPr>
            </a:br>
            <a:r>
              <a:rPr lang="en-US" sz="8000" dirty="0" smtClean="0">
                <a:solidFill>
                  <a:schemeClr val="bg1"/>
                </a:solidFill>
                <a:effectLst>
                  <a:outerShdw blurRad="50800" dist="38100" dir="2700000" algn="tl" rotWithShape="0">
                    <a:prstClr val="black">
                      <a:alpha val="40000"/>
                    </a:prstClr>
                  </a:outerShdw>
                </a:effectLst>
                <a:latin typeface="Impact" panose="020B0806030902050204" pitchFamily="34" charset="0"/>
                <a:ea typeface="Adobe Gothic Std B" pitchFamily="34" charset="-128"/>
              </a:rPr>
              <a:t>YOU</a:t>
            </a:r>
            <a:endParaRPr lang="en-US" sz="8000" dirty="0">
              <a:solidFill>
                <a:schemeClr val="bg1"/>
              </a:solidFill>
              <a:effectLst>
                <a:outerShdw blurRad="50800" dist="38100" dir="2700000" algn="tl" rotWithShape="0">
                  <a:prstClr val="black">
                    <a:alpha val="40000"/>
                  </a:prstClr>
                </a:outerShdw>
              </a:effectLst>
              <a:latin typeface="Impact" panose="020B0806030902050204" pitchFamily="34" charset="0"/>
              <a:ea typeface="Adobe Gothic Std B" pitchFamily="34" charset="-128"/>
            </a:endParaRPr>
          </a:p>
        </p:txBody>
      </p:sp>
      <p:sp>
        <p:nvSpPr>
          <p:cNvPr id="4" name="TextBox 3"/>
          <p:cNvSpPr txBox="1"/>
          <p:nvPr/>
        </p:nvSpPr>
        <p:spPr>
          <a:xfrm rot="-240000">
            <a:off x="2850582" y="2609688"/>
            <a:ext cx="4953000" cy="1066959"/>
          </a:xfrm>
          <a:prstGeom prst="rect">
            <a:avLst/>
          </a:prstGeom>
          <a:noFill/>
        </p:spPr>
        <p:txBody>
          <a:bodyPr wrap="square" rtlCol="0">
            <a:spAutoFit/>
          </a:bodyPr>
          <a:lstStyle/>
          <a:p>
            <a:pPr>
              <a:lnSpc>
                <a:spcPts val="3800"/>
              </a:lnSpc>
            </a:pPr>
            <a:r>
              <a:rPr lang="en-US" sz="4000" dirty="0" smtClean="0">
                <a:solidFill>
                  <a:schemeClr val="bg1"/>
                </a:solidFill>
                <a:effectLst>
                  <a:outerShdw blurRad="50800" dist="38100" dir="2700000" algn="tl" rotWithShape="0">
                    <a:prstClr val="black">
                      <a:alpha val="40000"/>
                    </a:prstClr>
                  </a:outerShdw>
                </a:effectLst>
                <a:latin typeface="Impact" panose="020B0806030902050204" pitchFamily="34" charset="0"/>
              </a:rPr>
              <a:t>do you have </a:t>
            </a:r>
            <a:br>
              <a:rPr lang="en-US" sz="4000" dirty="0" smtClean="0">
                <a:solidFill>
                  <a:schemeClr val="bg1"/>
                </a:solidFill>
                <a:effectLst>
                  <a:outerShdw blurRad="50800" dist="38100" dir="2700000" algn="tl" rotWithShape="0">
                    <a:prstClr val="black">
                      <a:alpha val="40000"/>
                    </a:prstClr>
                  </a:outerShdw>
                </a:effectLst>
                <a:latin typeface="Impact" panose="020B0806030902050204" pitchFamily="34" charset="0"/>
              </a:rPr>
            </a:br>
            <a:r>
              <a:rPr lang="en-US" sz="4000" dirty="0" smtClean="0">
                <a:solidFill>
                  <a:schemeClr val="bg1"/>
                </a:solidFill>
                <a:effectLst>
                  <a:outerShdw blurRad="50800" dist="38100" dir="2700000" algn="tl" rotWithShape="0">
                    <a:prstClr val="black">
                      <a:alpha val="40000"/>
                    </a:prstClr>
                  </a:outerShdw>
                </a:effectLst>
                <a:latin typeface="Impact" panose="020B0806030902050204" pitchFamily="34" charset="0"/>
              </a:rPr>
              <a:t>any questions?</a:t>
            </a:r>
            <a:endParaRPr lang="en-US" sz="4000" dirty="0">
              <a:solidFill>
                <a:schemeClr val="bg1"/>
              </a:solidFill>
              <a:effectLst>
                <a:outerShdw blurRad="50800" dist="38100" dir="2700000" algn="tl" rotWithShape="0">
                  <a:prstClr val="black">
                    <a:alpha val="40000"/>
                  </a:prstClr>
                </a:outerShdw>
              </a:effectLst>
              <a:latin typeface="Impact" panose="020B080603090205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400" fill="hold"/>
                                        <p:tgtEl>
                                          <p:spTgt spid="4"/>
                                        </p:tgtEl>
                                        <p:attrNameLst>
                                          <p:attrName>ppt_x</p:attrName>
                                        </p:attrNameLst>
                                      </p:cBhvr>
                                      <p:tavLst>
                                        <p:tav tm="0">
                                          <p:val>
                                            <p:strVal val="#ppt_x"/>
                                          </p:val>
                                        </p:tav>
                                        <p:tav tm="100000">
                                          <p:val>
                                            <p:strVal val="#ppt_x"/>
                                          </p:val>
                                        </p:tav>
                                      </p:tavLst>
                                    </p:anim>
                                    <p:anim calcmode="lin" valueType="num">
                                      <p:cBhvr additive="base">
                                        <p:cTn id="24" dur="4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animBg="1"/>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TotalTime>
  <Words>2052</Words>
  <Application>Microsoft Office PowerPoint</Application>
  <PresentationFormat>Custom</PresentationFormat>
  <Paragraphs>523</Paragraphs>
  <Slides>93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93</vt:i4>
      </vt:variant>
    </vt:vector>
  </HeadingPairs>
  <TitlesOfParts>
    <vt:vector size="102" baseType="lpstr">
      <vt:lpstr>Arial</vt:lpstr>
      <vt:lpstr>Lobster Two</vt:lpstr>
      <vt:lpstr>Franklin Gothic Demi Cond</vt:lpstr>
      <vt:lpstr>Calibri</vt:lpstr>
      <vt:lpstr>Courier New</vt:lpstr>
      <vt:lpstr>Impact</vt:lpstr>
      <vt:lpstr>Nina Compressed</vt:lpstr>
      <vt:lpstr>Adobe Gothic Std 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sliderocket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sliderocket</dc:creator>
  <cp:lastModifiedBy>Stacy Gardner</cp:lastModifiedBy>
  <cp:revision>109</cp:revision>
  <dcterms:created xsi:type="dcterms:W3CDTF">2011-03-14T23:12:30Z</dcterms:created>
  <dcterms:modified xsi:type="dcterms:W3CDTF">2014-09-16T20:45:41Z</dcterms:modified>
</cp:coreProperties>
</file>